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9.svg" ContentType="image/svg+xml"/>
  <Override PartName="/ppt/media/image2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012" r:id="rId5"/>
    <p:sldId id="2174" r:id="rId6"/>
    <p:sldId id="2320" r:id="rId7"/>
    <p:sldId id="2321" r:id="rId8"/>
    <p:sldId id="2322" r:id="rId9"/>
    <p:sldId id="2323" r:id="rId10"/>
    <p:sldId id="2325" r:id="rId11"/>
    <p:sldId id="2324" r:id="rId12"/>
    <p:sldId id="2327" r:id="rId13"/>
    <p:sldId id="2326" r:id="rId14"/>
    <p:sldId id="2328" r:id="rId15"/>
    <p:sldId id="2330" r:id="rId16"/>
    <p:sldId id="2329" r:id="rId17"/>
    <p:sldId id="2331" r:id="rId18"/>
    <p:sldId id="2332" r:id="rId19"/>
    <p:sldId id="380" r:id="rId20"/>
    <p:sldId id="2333" r:id="rId21"/>
  </p:sldIdLst>
  <p:sldSz cx="12192000" cy="6858000"/>
  <p:notesSz cx="7099300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崔 金华" initials="崔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203864"/>
    <a:srgbClr val="7C7CB0"/>
    <a:srgbClr val="15A874"/>
    <a:srgbClr val="1976B1"/>
    <a:srgbClr val="2F528F"/>
    <a:srgbClr val="FFFFFF"/>
    <a:srgbClr val="ED843D"/>
    <a:srgbClr val="C5E0B4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17" autoAdjust="0"/>
    <p:restoredTop sz="88575" autoAdjust="0"/>
  </p:normalViewPr>
  <p:slideViewPr>
    <p:cSldViewPr snapToGrid="0">
      <p:cViewPr varScale="1">
        <p:scale>
          <a:sx n="69" d="100"/>
          <a:sy n="69" d="100"/>
        </p:scale>
        <p:origin x="189" y="75"/>
      </p:cViewPr>
      <p:guideLst>
        <p:guide orient="horz" pos="2086"/>
        <p:guide pos="381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41D2EE7-1747-41BE-913F-1D93E0B109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BE94B57-9D3A-4C48-A53F-D7C7CDA27A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94B57-9D3A-4C48-A53F-D7C7CDA27A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B8C0A-7378-47DE-A612-30C8950F73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B8C0A-7378-47DE-A612-30C8950F73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B8C0A-7378-47DE-A612-30C8950F73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B8C0A-7378-47DE-A612-30C8950F73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B8C0A-7378-47DE-A612-30C8950F73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B8C0A-7378-47DE-A612-30C8950F73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B8C0A-7378-47DE-A612-30C8950F73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427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</p:spPr>
        <p:txBody>
          <a:bodyPr/>
          <a:lstStyle/>
          <a:p>
            <a:endParaRPr kumimoji="0" lang="zh-CN" altLang="en-US" dirty="0"/>
          </a:p>
        </p:txBody>
      </p:sp>
      <p:sp>
        <p:nvSpPr>
          <p:cNvPr id="5427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F6EF64-DA33-4554-9F89-69BCF0A44829}" type="slidenum">
              <a:rPr lang="zh-CN" altLang="en-US" sz="140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en-US" altLang="zh-CN" sz="1400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B8C0A-7378-47DE-A612-30C8950F73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94B57-9D3A-4C48-A53F-D7C7CDA27A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B8C0A-7378-47DE-A612-30C8950F73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B8C0A-7378-47DE-A612-30C8950F73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B8C0A-7378-47DE-A612-30C8950F73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B8C0A-7378-47DE-A612-30C8950F73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B8C0A-7378-47DE-A612-30C8950F73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94B57-9D3A-4C48-A53F-D7C7CDA27A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B8C0A-7378-47DE-A612-30C8950F73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C619-7183-4A59-B8DB-28974067BB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4B4DE-62CD-4242-9AF5-3F700D8DE0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/>
        </p:nvGrpSpPr>
        <p:grpSpPr>
          <a:xfrm>
            <a:off x="0" y="1"/>
            <a:ext cx="12192001" cy="668124"/>
            <a:chOff x="0" y="1"/>
            <a:chExt cx="12192001" cy="773892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26" t="1755" r="7137" b="1"/>
            <a:stretch>
              <a:fillRect/>
            </a:stretch>
          </p:blipFill>
          <p:spPr>
            <a:xfrm>
              <a:off x="0" y="1"/>
              <a:ext cx="12192000" cy="773892"/>
            </a:xfrm>
            <a:prstGeom prst="rect">
              <a:avLst/>
            </a:prstGeom>
            <a:effectLst>
              <a:outerShdw blurRad="203200" dist="63500" dir="5400000" algn="t" rotWithShape="0">
                <a:prstClr val="black">
                  <a:alpha val="29000"/>
                </a:prstClr>
              </a:outerShdw>
            </a:effectLst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5601" y="5757"/>
              <a:ext cx="2946400" cy="7623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矩形: 圆角 18"/>
          <p:cNvSpPr/>
          <p:nvPr userDrawn="1"/>
        </p:nvSpPr>
        <p:spPr>
          <a:xfrm>
            <a:off x="0" y="51734"/>
            <a:ext cx="116681" cy="56465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9604609" y="99726"/>
            <a:ext cx="2253562" cy="468674"/>
            <a:chOff x="6095999" y="346453"/>
            <a:chExt cx="3522032" cy="732477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849" y="346453"/>
              <a:ext cx="2552182" cy="732477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350457"/>
              <a:ext cx="1020957" cy="724469"/>
            </a:xfrm>
            <a:prstGeom prst="rect">
              <a:avLst/>
            </a:prstGeom>
          </p:spPr>
        </p:pic>
      </p:grpSp>
      <p:pic>
        <p:nvPicPr>
          <p:cNvPr id="3" name="图片 2" descr="徽标&#10;&#10;描述已自动生成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171" y="-451957"/>
            <a:ext cx="1634165" cy="16341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/>
        </p:nvGrpSpPr>
        <p:grpSpPr>
          <a:xfrm>
            <a:off x="0" y="1"/>
            <a:ext cx="12192001" cy="668124"/>
            <a:chOff x="0" y="1"/>
            <a:chExt cx="12192001" cy="773892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26" t="1755" r="7137" b="1"/>
            <a:stretch>
              <a:fillRect/>
            </a:stretch>
          </p:blipFill>
          <p:spPr>
            <a:xfrm>
              <a:off x="0" y="1"/>
              <a:ext cx="12192000" cy="773892"/>
            </a:xfrm>
            <a:prstGeom prst="rect">
              <a:avLst/>
            </a:prstGeom>
            <a:effectLst>
              <a:outerShdw blurRad="203200" dist="63500" dir="5400000" algn="t" rotWithShape="0">
                <a:prstClr val="black">
                  <a:alpha val="29000"/>
                </a:prstClr>
              </a:outerShdw>
            </a:effectLst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5601" y="5757"/>
              <a:ext cx="2946400" cy="7623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矩形: 圆角 18"/>
          <p:cNvSpPr/>
          <p:nvPr userDrawn="1"/>
        </p:nvSpPr>
        <p:spPr>
          <a:xfrm>
            <a:off x="0" y="51734"/>
            <a:ext cx="116681" cy="56465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9604609" y="99726"/>
            <a:ext cx="2253562" cy="468674"/>
            <a:chOff x="6095999" y="346453"/>
            <a:chExt cx="3522032" cy="732477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849" y="346453"/>
              <a:ext cx="2552182" cy="732477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350457"/>
              <a:ext cx="1020957" cy="724469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4C619-7183-4A59-B8DB-28974067BB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4B4DE-62CD-4242-9AF5-3F700D8DE0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" r="10119" b="57991"/>
          <a:stretch>
            <a:fillRect/>
          </a:stretch>
        </p:blipFill>
        <p:spPr>
          <a:xfrm>
            <a:off x="-1" y="0"/>
            <a:ext cx="12192001" cy="56750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47" y="0"/>
            <a:ext cx="12192000" cy="6096000"/>
          </a:xfrm>
          <a:prstGeom prst="rect">
            <a:avLst/>
          </a:prstGeom>
          <a:gradFill>
            <a:gsLst>
              <a:gs pos="0">
                <a:schemeClr val="bg1">
                  <a:alpha val="36000"/>
                </a:schemeClr>
              </a:gs>
              <a:gs pos="45000">
                <a:srgbClr val="FFFFFF">
                  <a:alpha val="62000"/>
                </a:srgb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1"/>
          <a:stretch>
            <a:fillRect/>
          </a:stretch>
        </p:blipFill>
        <p:spPr>
          <a:xfrm>
            <a:off x="0" y="275771"/>
            <a:ext cx="12192000" cy="658222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440373" y="351056"/>
            <a:ext cx="2484122" cy="516624"/>
            <a:chOff x="6095999" y="346453"/>
            <a:chExt cx="3522032" cy="73247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849" y="346453"/>
              <a:ext cx="2552182" cy="73247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350457"/>
              <a:ext cx="1020957" cy="724469"/>
            </a:xfrm>
            <a:prstGeom prst="rect">
              <a:avLst/>
            </a:prstGeom>
          </p:spPr>
        </p:pic>
      </p:grpSp>
      <p:pic>
        <p:nvPicPr>
          <p:cNvPr id="3" name="图片 2" descr="徽标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153" y="-246471"/>
            <a:ext cx="1680990" cy="1680990"/>
          </a:xfrm>
          <a:prstGeom prst="rect">
            <a:avLst/>
          </a:prstGeom>
        </p:spPr>
      </p:pic>
      <p:pic>
        <p:nvPicPr>
          <p:cNvPr id="13" name="图片 12" descr="徽标&#10;&#10;描述已自动生成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893" y="209318"/>
            <a:ext cx="895260" cy="718140"/>
          </a:xfrm>
          <a:prstGeom prst="rect">
            <a:avLst/>
          </a:prstGeom>
        </p:spPr>
      </p:pic>
      <p:sp>
        <p:nvSpPr>
          <p:cNvPr id="2" name="TextBox 28"/>
          <p:cNvSpPr txBox="1">
            <a:spLocks noChangeArrowheads="1"/>
          </p:cNvSpPr>
          <p:nvPr/>
        </p:nvSpPr>
        <p:spPr bwMode="auto">
          <a:xfrm>
            <a:off x="6647935" y="2559295"/>
            <a:ext cx="465391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kumimoji="1" lang="zh-CN" altLang="en-US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队伍</a:t>
            </a:r>
            <a:r>
              <a:rPr kumimoji="1" lang="en-US" altLang="zh-CN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:62012196-</a:t>
            </a:r>
            <a:r>
              <a:rPr kumimoji="1" lang="zh-CN" altLang="en-US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泥头车队</a:t>
            </a:r>
            <a:endParaRPr kumimoji="1" lang="zh-CN" altLang="en-US" sz="20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>
              <a:spcBef>
                <a:spcPct val="0"/>
              </a:spcBef>
              <a:buNone/>
            </a:pPr>
            <a:endParaRPr kumimoji="1" lang="zh-CN" altLang="en-US" sz="20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>
              <a:spcBef>
                <a:spcPct val="0"/>
              </a:spcBef>
              <a:buNone/>
            </a:pPr>
            <a:r>
              <a:rPr kumimoji="1" lang="zh-CN" altLang="en-US" sz="20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华中科技大学网络空间安全学院</a:t>
            </a:r>
            <a:endParaRPr kumimoji="1" lang="en-US" altLang="zh-CN" sz="20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spcBef>
                <a:spcPct val="0"/>
              </a:spcBef>
              <a:buNone/>
            </a:pPr>
            <a:endParaRPr kumimoji="1" lang="zh-CN" altLang="en-US" sz="20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指导老师：邓贤君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75"/>
          <p:cNvSpPr/>
          <p:nvPr/>
        </p:nvSpPr>
        <p:spPr>
          <a:xfrm>
            <a:off x="5056188" y="6756672"/>
            <a:ext cx="2804160" cy="623570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 sz="3200">
                <a:solidFill>
                  <a:srgbClr val="42C0A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4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14" name="TextBox 28"/>
          <p:cNvSpPr txBox="1">
            <a:spLocks noChangeArrowheads="1"/>
          </p:cNvSpPr>
          <p:nvPr/>
        </p:nvSpPr>
        <p:spPr bwMode="auto">
          <a:xfrm>
            <a:off x="1420811" y="1400547"/>
            <a:ext cx="93503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A1-高性能民航旅客行程推荐系统</a:t>
            </a:r>
            <a:endParaRPr sz="4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1308" y="368998"/>
            <a:ext cx="475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第十一届中国软件杯大学生软件设计大赛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80042" y="812513"/>
            <a:ext cx="10812636" cy="562198"/>
            <a:chOff x="180042" y="928625"/>
            <a:chExt cx="10812636" cy="562198"/>
          </a:xfrm>
        </p:grpSpPr>
        <p:grpSp>
          <p:nvGrpSpPr>
            <p:cNvPr id="3" name="组合 3"/>
            <p:cNvGrpSpPr/>
            <p:nvPr/>
          </p:nvGrpSpPr>
          <p:grpSpPr>
            <a:xfrm>
              <a:off x="180042" y="928625"/>
              <a:ext cx="10812636" cy="515546"/>
              <a:chOff x="2235016" y="7042507"/>
              <a:chExt cx="10812636" cy="515546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259393" y="7042507"/>
                <a:ext cx="400542" cy="195422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2235016" y="7096388"/>
                <a:ext cx="10812636" cy="461665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79441" y="967603"/>
              <a:ext cx="664797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自研四数据库访问模式，底层搜索效率高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293427" y="67287"/>
            <a:ext cx="23407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二、作品亮点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82048" y="3581335"/>
            <a:ext cx="1695450" cy="506869"/>
            <a:chOff x="7452710" y="2084604"/>
            <a:chExt cx="1687845" cy="507140"/>
          </a:xfrm>
        </p:grpSpPr>
        <p:sp>
          <p:nvSpPr>
            <p:cNvPr id="8" name="矩形 21"/>
            <p:cNvSpPr>
              <a:spLocks noChangeArrowheads="1"/>
            </p:cNvSpPr>
            <p:nvPr/>
          </p:nvSpPr>
          <p:spPr bwMode="auto">
            <a:xfrm>
              <a:off x="7454312" y="2084604"/>
              <a:ext cx="1554480" cy="368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票价规则数据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452710" y="2331255"/>
              <a:ext cx="1687845" cy="260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priceRule.txt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: 圆角 17"/>
          <p:cNvSpPr/>
          <p:nvPr/>
        </p:nvSpPr>
        <p:spPr>
          <a:xfrm>
            <a:off x="1040493" y="1678240"/>
            <a:ext cx="2071370" cy="577850"/>
          </a:xfrm>
          <a:prstGeom prst="roundRect">
            <a:avLst/>
          </a:prstGeom>
          <a:solidFill>
            <a:srgbClr val="51A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FlightSet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5"/>
          <p:cNvSpPr/>
          <p:nvPr/>
        </p:nvSpPr>
        <p:spPr>
          <a:xfrm>
            <a:off x="1040493" y="2814255"/>
            <a:ext cx="2071370" cy="577850"/>
          </a:xfrm>
          <a:prstGeom prst="roundRect">
            <a:avLst/>
          </a:prstGeom>
          <a:solidFill>
            <a:srgbClr val="5CD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PriceTable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7"/>
          <p:cNvSpPr/>
          <p:nvPr/>
        </p:nvSpPr>
        <p:spPr>
          <a:xfrm>
            <a:off x="1040493" y="3827715"/>
            <a:ext cx="2071370" cy="577850"/>
          </a:xfrm>
          <a:prstGeom prst="roundRect">
            <a:avLst/>
          </a:prstGeom>
          <a:solidFill>
            <a:srgbClr val="51A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PriceRuleTable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5"/>
          <p:cNvSpPr/>
          <p:nvPr/>
        </p:nvSpPr>
        <p:spPr>
          <a:xfrm>
            <a:off x="1040493" y="4895785"/>
            <a:ext cx="2071370" cy="577850"/>
          </a:xfrm>
          <a:prstGeom prst="roundRect">
            <a:avLst/>
          </a:prstGeom>
          <a:solidFill>
            <a:srgbClr val="5CD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RemainSeatTable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29" descr="343435333334393b333633343339353bd7f3b4f3c0a8bac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0800000">
            <a:off x="3186793" y="3173665"/>
            <a:ext cx="914400" cy="914400"/>
          </a:xfrm>
          <a:prstGeom prst="rect">
            <a:avLst/>
          </a:prstGeom>
        </p:spPr>
      </p:pic>
      <p:pic>
        <p:nvPicPr>
          <p:cNvPr id="16" name="图片 30" descr="343435383138323b333633373633323bbcfdcdb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113" y="1635695"/>
            <a:ext cx="620395" cy="620395"/>
          </a:xfrm>
          <a:prstGeom prst="rect">
            <a:avLst/>
          </a:prstGeom>
        </p:spPr>
      </p:pic>
      <p:pic>
        <p:nvPicPr>
          <p:cNvPr id="17" name="图片 31" descr="343435383138323b333633373633323bbcfdcdb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113" y="4895785"/>
            <a:ext cx="620395" cy="62039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211683" y="1792540"/>
            <a:ext cx="768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Net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数组，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Net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内部用二维数组加邻接矩阵的形式存放某一天的所有航班。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11683" y="2256090"/>
            <a:ext cx="6450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经过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O(logN)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的查询可以得到某一天从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的所有航班。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261848" y="3288600"/>
            <a:ext cx="7242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使用三级目录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承运人，出发地，目的地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映射数组索引。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61848" y="3727385"/>
            <a:ext cx="7221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经过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O(M*N)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的查询可以得到某一个航班的票价和票价规则信息。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61848" y="5013260"/>
            <a:ext cx="52946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，查询时间复杂度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logM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48748" y="5855270"/>
            <a:ext cx="8608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四个数据库互相独立的设计使得软件作品具有很强的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可拓展性。</a:t>
            </a:r>
            <a:endParaRPr lang="zh-CN" altLang="en-US" sz="2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80042" y="812513"/>
            <a:ext cx="10812636" cy="562198"/>
            <a:chOff x="180042" y="928625"/>
            <a:chExt cx="10812636" cy="562198"/>
          </a:xfrm>
        </p:grpSpPr>
        <p:grpSp>
          <p:nvGrpSpPr>
            <p:cNvPr id="3" name="组合 3"/>
            <p:cNvGrpSpPr/>
            <p:nvPr/>
          </p:nvGrpSpPr>
          <p:grpSpPr>
            <a:xfrm>
              <a:off x="180042" y="928625"/>
              <a:ext cx="10812636" cy="515546"/>
              <a:chOff x="2235016" y="7042507"/>
              <a:chExt cx="10812636" cy="515546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259393" y="7042507"/>
                <a:ext cx="400542" cy="195422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2235016" y="7096388"/>
                <a:ext cx="10812636" cy="461665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79441" y="967603"/>
              <a:ext cx="844333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低价搜索算法采用创新设计，具备高效率、高实用性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293427" y="67287"/>
            <a:ext cx="23407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二、作品亮点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: 圆角 17"/>
          <p:cNvSpPr/>
          <p:nvPr/>
        </p:nvSpPr>
        <p:spPr>
          <a:xfrm>
            <a:off x="1347787" y="2025059"/>
            <a:ext cx="2071370" cy="577850"/>
          </a:xfrm>
          <a:prstGeom prst="roundRect">
            <a:avLst/>
          </a:prstGeom>
          <a:solidFill>
            <a:srgbClr val="51A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单航段搜索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: 圆角 15"/>
          <p:cNvSpPr/>
          <p:nvPr/>
        </p:nvSpPr>
        <p:spPr>
          <a:xfrm>
            <a:off x="1347787" y="4344079"/>
            <a:ext cx="2071370" cy="577850"/>
          </a:xfrm>
          <a:prstGeom prst="roundRect">
            <a:avLst/>
          </a:prstGeom>
          <a:solidFill>
            <a:srgbClr val="5CD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低价行程推荐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870007" y="1683429"/>
            <a:ext cx="6871335" cy="97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对一段行程，搜索满足条件的航班及其代理人、票价等信息。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将所有信息封装在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AnsElement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类当中传给推荐模块。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870007" y="4728254"/>
            <a:ext cx="7244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使用堆模拟搜索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优化算法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提升搜索效率，时间复杂度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O(KlogK)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870007" y="4190409"/>
            <a:ext cx="7355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对于搜索得到的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段航班序列，解决组合问题，拿到最低价的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个方案。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347787" y="5822359"/>
            <a:ext cx="9496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通过模块化处理，将底层搜索和上层推荐分离，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便于处理复杂的业务规则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实用性强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870007" y="3553504"/>
            <a:ext cx="558546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结合高效数据访问，所有的底层数据搜索均在该模块完成。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870007" y="2793409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中间层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实现模块之间的高效信息传递。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80042" y="812513"/>
            <a:ext cx="10812636" cy="562198"/>
            <a:chOff x="180042" y="928625"/>
            <a:chExt cx="10812636" cy="562198"/>
          </a:xfrm>
        </p:grpSpPr>
        <p:grpSp>
          <p:nvGrpSpPr>
            <p:cNvPr id="3" name="组合 3"/>
            <p:cNvGrpSpPr/>
            <p:nvPr/>
          </p:nvGrpSpPr>
          <p:grpSpPr>
            <a:xfrm>
              <a:off x="180042" y="928625"/>
              <a:ext cx="10812636" cy="515546"/>
              <a:chOff x="2235016" y="7042507"/>
              <a:chExt cx="10812636" cy="515546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259393" y="7042507"/>
                <a:ext cx="400542" cy="195422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2235016" y="7096388"/>
                <a:ext cx="10812636" cy="461665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79441" y="967603"/>
              <a:ext cx="512146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自研高性能高并发</a:t>
              </a:r>
              <a:r>
                <a: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HTTP</a:t>
              </a:r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293427" y="67287"/>
            <a:ext cx="23407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二、作品亮点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155" y="2778060"/>
            <a:ext cx="11118215" cy="24898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3920" y="1635695"/>
            <a:ext cx="1042479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本团队自研高性能高并发HTTP服务器httplib。主体部分为一个头文件httplib.h，引入头文件即可使用，命名空间为httplib。提供接口，可由用户自主设置路径及其匹配的响应函数。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48810" y="5596825"/>
            <a:ext cx="3073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自研</a:t>
            </a:r>
            <a:r>
              <a:rPr lang="en-US" altLang="zh-CN" sz="2400" b="1" dirty="0"/>
              <a:t>HTTP</a:t>
            </a:r>
            <a:r>
              <a:rPr lang="zh-CN" altLang="en-US" sz="2400" b="1" dirty="0"/>
              <a:t>响应流程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80042" y="812513"/>
            <a:ext cx="10812636" cy="562198"/>
            <a:chOff x="180042" y="928625"/>
            <a:chExt cx="10812636" cy="562198"/>
          </a:xfrm>
        </p:grpSpPr>
        <p:grpSp>
          <p:nvGrpSpPr>
            <p:cNvPr id="3" name="组合 3"/>
            <p:cNvGrpSpPr/>
            <p:nvPr/>
          </p:nvGrpSpPr>
          <p:grpSpPr>
            <a:xfrm>
              <a:off x="180042" y="928625"/>
              <a:ext cx="10812636" cy="515546"/>
              <a:chOff x="2235016" y="7042507"/>
              <a:chExt cx="10812636" cy="515546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259393" y="7042507"/>
                <a:ext cx="400542" cy="195422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2235016" y="7096388"/>
                <a:ext cx="10812636" cy="461665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79441" y="967603"/>
              <a:ext cx="512146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自研高性能高并发</a:t>
              </a:r>
              <a:r>
                <a: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HTTP</a:t>
              </a:r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293427" y="67287"/>
            <a:ext cx="23407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二、作品亮点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41361" y="2725262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41361" y="4311492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测试内容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9441" y="5992972"/>
            <a:ext cx="4230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作品能够充分利用硬件资源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4954286" y="2417922"/>
            <a:ext cx="6496685" cy="3797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4954286" y="1643222"/>
            <a:ext cx="7085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在有限的硬件资源下计算出多个低价行程结果是一个技术难点</a:t>
            </a:r>
            <a:endParaRPr lang="zh-CN" altLang="en-US" b="1"/>
          </a:p>
        </p:txBody>
      </p:sp>
      <p:sp>
        <p:nvSpPr>
          <p:cNvPr id="16" name="文本框 15"/>
          <p:cNvSpPr txBox="1"/>
          <p:nvPr/>
        </p:nvSpPr>
        <p:spPr>
          <a:xfrm>
            <a:off x="479441" y="1428592"/>
            <a:ext cx="4158615" cy="441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9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搜索请求并发测试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90000"/>
              </a:lnSpc>
            </a:pP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en-US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meter开启两个线程连续向服务器发送多个请求包，使用top指令监控CPU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idle值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90000"/>
              </a:lnSpc>
            </a:pPr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结果：搜索并发并且计算量足够的情况下，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 idle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值</a:t>
            </a:r>
            <a:r>
              <a:rPr 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普遍低于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20%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80042" y="812513"/>
            <a:ext cx="10812636" cy="562198"/>
            <a:chOff x="180042" y="928625"/>
            <a:chExt cx="10812636" cy="562198"/>
          </a:xfrm>
        </p:grpSpPr>
        <p:grpSp>
          <p:nvGrpSpPr>
            <p:cNvPr id="3" name="组合 3"/>
            <p:cNvGrpSpPr/>
            <p:nvPr/>
          </p:nvGrpSpPr>
          <p:grpSpPr>
            <a:xfrm>
              <a:off x="180042" y="928625"/>
              <a:ext cx="10812636" cy="515546"/>
              <a:chOff x="2235016" y="7042507"/>
              <a:chExt cx="10812636" cy="515546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259393" y="7042507"/>
                <a:ext cx="400542" cy="195422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2235016" y="7096388"/>
                <a:ext cx="10812636" cy="461665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79441" y="967603"/>
              <a:ext cx="59298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使用原子操作实现多线程读写无阻塞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293427" y="67287"/>
            <a:ext cx="23407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二、作品亮点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2660" y="1699260"/>
            <a:ext cx="9898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航班余座数据更新时，服务器内所有搜索服务进程/线程同时生效，且搜索服务不中断不阻塞。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2660" y="2918041"/>
            <a:ext cx="9041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C++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标准库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&lt;atomic&gt;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实现对余座数据的原子操作。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2660" y="3709126"/>
            <a:ext cx="6968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赋值：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seat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store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val,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memory_order_relaxed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2660" y="4485731"/>
            <a:ext cx="8692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取值：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val = seat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load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memory_order_relaxed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2660" y="5325836"/>
            <a:ext cx="980249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memory_order_relaxed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：宽松内存访问模型，不存在任何同步阻塞。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80042" y="812513"/>
            <a:ext cx="10812636" cy="562198"/>
            <a:chOff x="180042" y="928625"/>
            <a:chExt cx="10812636" cy="562198"/>
          </a:xfrm>
        </p:grpSpPr>
        <p:grpSp>
          <p:nvGrpSpPr>
            <p:cNvPr id="3" name="组合 3"/>
            <p:cNvGrpSpPr/>
            <p:nvPr/>
          </p:nvGrpSpPr>
          <p:grpSpPr>
            <a:xfrm>
              <a:off x="180042" y="928625"/>
              <a:ext cx="10812636" cy="515546"/>
              <a:chOff x="2235016" y="7042507"/>
              <a:chExt cx="10812636" cy="515546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259393" y="7042507"/>
                <a:ext cx="400542" cy="195422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2235016" y="7096388"/>
                <a:ext cx="10812636" cy="461665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79441" y="967603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低延时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293427" y="67287"/>
            <a:ext cx="23407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二、作品亮点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93745" y="253365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测试方法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93745" y="411988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测试内容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7210" y="1546860"/>
            <a:ext cx="437224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9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单次搜索平均响应时间：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9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一般测试用例：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40ms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9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复杂测试用例：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80ms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11" descr="343435383138323b333633373633323bbcfdcdb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5400000">
            <a:off x="2129155" y="3302635"/>
            <a:ext cx="569595" cy="5695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37615" y="4119880"/>
            <a:ext cx="2353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高性能、低延时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4817110" y="1546860"/>
            <a:ext cx="7211060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80042" y="812513"/>
            <a:ext cx="10812636" cy="562198"/>
            <a:chOff x="180042" y="928625"/>
            <a:chExt cx="10812636" cy="562198"/>
          </a:xfrm>
        </p:grpSpPr>
        <p:grpSp>
          <p:nvGrpSpPr>
            <p:cNvPr id="3" name="组合 3"/>
            <p:cNvGrpSpPr/>
            <p:nvPr/>
          </p:nvGrpSpPr>
          <p:grpSpPr>
            <a:xfrm>
              <a:off x="180042" y="928625"/>
              <a:ext cx="10812636" cy="515546"/>
              <a:chOff x="2235016" y="7042507"/>
              <a:chExt cx="10812636" cy="515546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259393" y="7042507"/>
                <a:ext cx="400542" cy="195422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2235016" y="7096388"/>
                <a:ext cx="10812636" cy="461665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79441" y="967603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293427" y="67287"/>
            <a:ext cx="23407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二、作品亮点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6057" y="1771378"/>
            <a:ext cx="9239885" cy="3105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内部程序编写均为模块化编写，便于对代码的维护。</a:t>
            </a:r>
            <a:endParaRPr lang="zh-CN" altLang="en-US" sz="28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前端使用 Vue 框架编写，具有高效率，实时响应的特点</a:t>
            </a:r>
            <a:r>
              <a:rPr lang="zh-CN" altLang="en-US" sz="28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。界面简洁美观，采用渐进式框架，用户体验更佳，也便于维护和功能拓展，采用</a:t>
            </a:r>
            <a:r>
              <a:rPr lang="en-US" altLang="zh-CN" sz="28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https</a:t>
            </a:r>
            <a:r>
              <a:rPr lang="zh-CN" altLang="en-US" sz="28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保护用户隐私和数据安全。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8"/>
          <a:stretch>
            <a:fillRect/>
          </a:stretch>
        </p:blipFill>
        <p:spPr>
          <a:xfrm>
            <a:off x="0" y="527685"/>
            <a:ext cx="12192000" cy="633031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1137034" y="2444750"/>
            <a:ext cx="10515600" cy="1107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8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特雅宋_GBK" panose="02000000000000000000" pitchFamily="2" charset="-122"/>
                <a:ea typeface="方正特雅宋_GBK" panose="02000000000000000000" pitchFamily="2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6600">
                <a:solidFill>
                  <a:srgbClr val="002060"/>
                </a:solidFill>
                <a:effectLst/>
              </a:rPr>
              <a:t>谢谢！</a:t>
            </a:r>
            <a:endParaRPr lang="en-US" altLang="zh-CN" sz="6600" dirty="0">
              <a:solidFill>
                <a:srgbClr val="002060"/>
              </a:solidFill>
              <a:effectLst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053060" y="530001"/>
            <a:ext cx="2760788" cy="574162"/>
            <a:chOff x="6095999" y="346453"/>
            <a:chExt cx="3522032" cy="73247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849" y="346453"/>
              <a:ext cx="2552182" cy="73247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350457"/>
              <a:ext cx="1020957" cy="724469"/>
            </a:xfrm>
            <a:prstGeom prst="rect">
              <a:avLst/>
            </a:prstGeom>
          </p:spPr>
        </p:pic>
      </p:grpSp>
      <p:pic>
        <p:nvPicPr>
          <p:cNvPr id="7" name="图片 6" descr="徽标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62" y="0"/>
            <a:ext cx="1634165" cy="16341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80042" y="812513"/>
            <a:ext cx="10812636" cy="562198"/>
            <a:chOff x="180042" y="928625"/>
            <a:chExt cx="10812636" cy="562198"/>
          </a:xfrm>
        </p:grpSpPr>
        <p:grpSp>
          <p:nvGrpSpPr>
            <p:cNvPr id="3" name="组合 3"/>
            <p:cNvGrpSpPr/>
            <p:nvPr/>
          </p:nvGrpSpPr>
          <p:grpSpPr>
            <a:xfrm>
              <a:off x="180042" y="928625"/>
              <a:ext cx="10812636" cy="515546"/>
              <a:chOff x="2235016" y="7042507"/>
              <a:chExt cx="10812636" cy="515546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259393" y="7042507"/>
                <a:ext cx="400542" cy="195422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2235016" y="7096388"/>
                <a:ext cx="10812636" cy="461665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79441" y="967603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状态扩展方案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293427" y="67287"/>
            <a:ext cx="377539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二、低价行程推荐模块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6623" y="1541689"/>
            <a:ext cx="10137140" cy="5116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用四元组(val,x,y,p=0/1)代表一种状态，其中val代表当前状态中M个数的和，x代表我们人为地从前x个序列中选出了一些数字，而第x+1到第M个序列中每个序列被选取的都是第一个数字。例如初始状态记为(min,1,1,0)。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对于某个状态，我们有三种扩展方向：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1、当前状态中y&lt;Nx（Nx为序列x的长度），在当前方案中去掉数字(x,y)并替换为 (x,y+1)，得到一种新的状态(NewVal,x,y+1,0)。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2、当前状态中x&lt;M且N(x+1)&gt;=2（N(x+1)为序列x+1的长度），在当前方案中去掉数字(x+1,1)并替换为(x+1,2)，得到一种新的状态(NewVal,x+1,2,1)。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3、当前状态中y=2且x&lt;M且由途径2或3转移得到，在当前方案中去掉(x,y)，替换为(x,1)，并选取(x+1,2)，得到一种新的状态 (NewVal,x+1,2,1)。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92"/>
          <a:stretch>
            <a:fillRect/>
          </a:stretch>
        </p:blipFill>
        <p:spPr>
          <a:xfrm>
            <a:off x="1876794" y="0"/>
            <a:ext cx="1031520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76794" y="0"/>
            <a:ext cx="10315206" cy="688109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7000">
                <a:srgbClr val="FFFFFF"/>
              </a:gs>
              <a:gs pos="78000">
                <a:srgbClr val="FFFFFF">
                  <a:alpha val="61000"/>
                </a:srgbClr>
              </a:gs>
              <a:gs pos="100000">
                <a:schemeClr val="bg1">
                  <a:alpha val="4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758932" y="142548"/>
            <a:ext cx="2253562" cy="468674"/>
            <a:chOff x="6095999" y="346453"/>
            <a:chExt cx="3522032" cy="73247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849" y="346453"/>
              <a:ext cx="2552182" cy="73247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350457"/>
              <a:ext cx="1020957" cy="724469"/>
            </a:xfrm>
            <a:prstGeom prst="rect">
              <a:avLst/>
            </a:prstGeom>
          </p:spPr>
        </p:pic>
      </p:grpSp>
      <p:sp>
        <p:nvSpPr>
          <p:cNvPr id="23" name="Oval 13">
            <a:hlinkClick r:id="" action="ppaction://noaction"/>
          </p:cNvPr>
          <p:cNvSpPr>
            <a:spLocks noChangeAspect="1" noChangeArrowheads="1"/>
          </p:cNvSpPr>
          <p:nvPr/>
        </p:nvSpPr>
        <p:spPr bwMode="gray">
          <a:xfrm>
            <a:off x="6241580" y="3941663"/>
            <a:ext cx="806797" cy="806797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000066"/>
              </a:gs>
            </a:gsLst>
            <a:path path="shape">
              <a:fillToRect l="50000" t="50000" r="50000" b="50000"/>
            </a:path>
          </a:gradFill>
          <a:ln w="12700" algn="ctr">
            <a:solidFill>
              <a:srgbClr val="002D86"/>
            </a:solidFill>
            <a:round/>
          </a:ln>
          <a:effectLst>
            <a:outerShdw dist="35921" dir="2700000" algn="ctr" rotWithShape="0">
              <a:schemeClr val="tx2"/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</a:rPr>
              <a:t>2</a:t>
            </a:r>
            <a:endParaRPr lang="en-US" altLang="zh-CN" sz="3600" b="1" dirty="0">
              <a:effectLst>
                <a:outerShdw blurRad="38100" dist="38100" dir="2700000" algn="tl">
                  <a:srgbClr val="C0C0C0"/>
                </a:outerShdw>
              </a:effectLst>
              <a:latin typeface="华文中宋" panose="02010600040101010101" pitchFamily="2" charset="-122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7554221" y="1623831"/>
            <a:ext cx="25313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lang="zh-CN" altLang="en-US" sz="4000" b="1" dirty="0">
                <a:solidFill>
                  <a:srgbClr val="FF0000"/>
                </a:solidFill>
                <a:latin typeface="华文中宋" panose="02010600040101010101" pitchFamily="2" charset="-122"/>
              </a:rPr>
              <a:t>作品概述</a:t>
            </a:r>
            <a:endParaRPr lang="zh-CN" altLang="en-US" sz="4000" b="1" dirty="0">
              <a:solidFill>
                <a:srgbClr val="FF0000"/>
              </a:solidFill>
              <a:latin typeface="华文中宋" panose="02010600040101010101" pitchFamily="2" charset="-122"/>
            </a:endParaRPr>
          </a:p>
        </p:txBody>
      </p:sp>
      <p:sp>
        <p:nvSpPr>
          <p:cNvPr id="30" name="Rectangle 30"/>
          <p:cNvSpPr>
            <a:spLocks noChangeArrowheads="1"/>
          </p:cNvSpPr>
          <p:nvPr/>
        </p:nvSpPr>
        <p:spPr bwMode="auto">
          <a:xfrm>
            <a:off x="7554221" y="3991118"/>
            <a:ext cx="241254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zh-CN" altLang="en-US" sz="4000" b="1" dirty="0">
                <a:latin typeface="华文中宋" panose="02010600040101010101" pitchFamily="2" charset="-122"/>
              </a:rPr>
              <a:t>作品亮点</a:t>
            </a:r>
            <a:endParaRPr lang="zh-CN" altLang="en-US" sz="4000" b="1" dirty="0">
              <a:latin typeface="华文中宋" panose="02010600040101010101" pitchFamily="2" charset="-122"/>
            </a:endParaRPr>
          </a:p>
        </p:txBody>
      </p:sp>
      <p:sp>
        <p:nvSpPr>
          <p:cNvPr id="34" name="Oval 14">
            <a:hlinkClick r:id="" action="ppaction://noaction"/>
          </p:cNvPr>
          <p:cNvSpPr>
            <a:spLocks noChangeAspect="1" noChangeArrowheads="1"/>
          </p:cNvSpPr>
          <p:nvPr/>
        </p:nvSpPr>
        <p:spPr bwMode="gray">
          <a:xfrm>
            <a:off x="6217274" y="1550071"/>
            <a:ext cx="855407" cy="855407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002D86"/>
            </a:solidFill>
            <a:round/>
          </a:ln>
          <a:effectLst>
            <a:outerShdw dist="35921" dir="2700000" algn="ctr" rotWithShape="0">
              <a:schemeClr val="tx2"/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</a:rPr>
              <a:t>1</a:t>
            </a:r>
            <a:endParaRPr lang="en-US" altLang="zh-CN" sz="3600" b="1" dirty="0">
              <a:effectLst>
                <a:outerShdw blurRad="38100" dist="38100" dir="2700000" algn="tl">
                  <a:srgbClr val="C0C0C0"/>
                </a:outerShdw>
              </a:effectLst>
              <a:latin typeface="华文中宋" panose="02010600040101010101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-3376544" y="-1044637"/>
            <a:ext cx="8947274" cy="8947274"/>
            <a:chOff x="-3217377" y="-1044637"/>
            <a:chExt cx="8947274" cy="8947274"/>
          </a:xfrm>
        </p:grpSpPr>
        <p:sp>
          <p:nvSpPr>
            <p:cNvPr id="37" name="椭圆 36"/>
            <p:cNvSpPr/>
            <p:nvPr/>
          </p:nvSpPr>
          <p:spPr>
            <a:xfrm>
              <a:off x="-3217377" y="-1044637"/>
              <a:ext cx="8947274" cy="8947274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-650485" y="297543"/>
              <a:ext cx="6262914" cy="6262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082808" y="2544377"/>
              <a:ext cx="269090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汇报提纲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2379190" y="3252263"/>
              <a:ext cx="195098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Contents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1494754" y="3510432"/>
              <a:ext cx="835274" cy="729412"/>
              <a:chOff x="2661605" y="2462960"/>
              <a:chExt cx="835274" cy="729412"/>
            </a:xfrm>
          </p:grpSpPr>
          <p:cxnSp>
            <p:nvCxnSpPr>
              <p:cNvPr id="42" name="直接连接符 41"/>
              <p:cNvCxnSpPr/>
              <p:nvPr/>
            </p:nvCxnSpPr>
            <p:spPr>
              <a:xfrm flipH="1">
                <a:off x="2879104" y="2462960"/>
                <a:ext cx="617775" cy="617286"/>
              </a:xfrm>
              <a:prstGeom prst="line">
                <a:avLst/>
              </a:prstGeom>
              <a:ln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flipH="1">
                <a:off x="2661605" y="2811673"/>
                <a:ext cx="381001" cy="380699"/>
              </a:xfrm>
              <a:prstGeom prst="line">
                <a:avLst/>
              </a:prstGeom>
              <a:ln w="25400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80042" y="812513"/>
            <a:ext cx="10812636" cy="556969"/>
            <a:chOff x="180042" y="928625"/>
            <a:chExt cx="10812636" cy="556969"/>
          </a:xfrm>
        </p:grpSpPr>
        <p:grpSp>
          <p:nvGrpSpPr>
            <p:cNvPr id="3" name="组合 3"/>
            <p:cNvGrpSpPr/>
            <p:nvPr/>
          </p:nvGrpSpPr>
          <p:grpSpPr>
            <a:xfrm>
              <a:off x="180042" y="928625"/>
              <a:ext cx="10812636" cy="515546"/>
              <a:chOff x="2235016" y="7042507"/>
              <a:chExt cx="10812636" cy="515546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259393" y="7042507"/>
                <a:ext cx="400542" cy="195422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2235016" y="7096388"/>
                <a:ext cx="10812636" cy="461665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963818" y="962374"/>
              <a:ext cx="167545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业务背景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293427" y="67287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一、作品概述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3771" y="1805137"/>
            <a:ext cx="10624457" cy="3944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6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机票预订过程中，往往需要搜索多次才形成一个订单，因此，机票搜索请求规模很大，必需要有一个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高并发、高性能、低延时、低价命中率高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的机票搜索服务提供行程推荐信息。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行程推荐涉及海量备选行程生成与票价计算，如果采用穷举法将耗费大量的CPU与内存资源，响应时间也很长。在真实机票搜索系统中，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如何在有限的硬件资源下计算出多个低价行程结果是一个技术难点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80042" y="812513"/>
            <a:ext cx="10812636" cy="562198"/>
            <a:chOff x="180042" y="928625"/>
            <a:chExt cx="10812636" cy="562198"/>
          </a:xfrm>
        </p:grpSpPr>
        <p:grpSp>
          <p:nvGrpSpPr>
            <p:cNvPr id="3" name="组合 3"/>
            <p:cNvGrpSpPr/>
            <p:nvPr/>
          </p:nvGrpSpPr>
          <p:grpSpPr>
            <a:xfrm>
              <a:off x="180042" y="928625"/>
              <a:ext cx="10812636" cy="515546"/>
              <a:chOff x="2235016" y="7042507"/>
              <a:chExt cx="10812636" cy="515546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259393" y="7042507"/>
                <a:ext cx="400542" cy="195422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2235016" y="7096388"/>
                <a:ext cx="10812636" cy="461665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79441" y="967603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作品展示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293427" y="67287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一、作品概述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4961" y="1603946"/>
            <a:ext cx="108126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作品实现B/S结构的前后端系统，已部署至公有云平台，浏览器输入域名hustairline.xyz，即可访问作品。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4960" y="2452439"/>
            <a:ext cx="1053112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将提供浏览器网页实现搜索请求输入以及结果展示。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82387" y="2965473"/>
            <a:ext cx="9067800" cy="38252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80042" y="812513"/>
            <a:ext cx="10812636" cy="562198"/>
            <a:chOff x="180042" y="928625"/>
            <a:chExt cx="10812636" cy="562198"/>
          </a:xfrm>
        </p:grpSpPr>
        <p:grpSp>
          <p:nvGrpSpPr>
            <p:cNvPr id="3" name="组合 3"/>
            <p:cNvGrpSpPr/>
            <p:nvPr/>
          </p:nvGrpSpPr>
          <p:grpSpPr>
            <a:xfrm>
              <a:off x="180042" y="928625"/>
              <a:ext cx="10812636" cy="515546"/>
              <a:chOff x="2235016" y="7042507"/>
              <a:chExt cx="10812636" cy="515546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259393" y="7042507"/>
                <a:ext cx="400542" cy="195422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2235016" y="7096388"/>
                <a:ext cx="10812636" cy="461665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79441" y="967603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后端展示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293427" y="67287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一、作品概述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4961" y="1583055"/>
            <a:ext cx="4286885" cy="3691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6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后端服务器主要提供两个基本功能：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6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1、低价行程推荐（支持多乘客、多代理人、多个航班联程、设置最大结果数）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6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2、航班余座数据更新：提供5个更新文件供用户手动更新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 descr="BP]ND%H{KZ{7{4FH]HER)(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7246" y="0"/>
            <a:ext cx="72313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903514" y="1719943"/>
            <a:ext cx="5504724" cy="3526971"/>
          </a:xfrm>
          <a:prstGeom prst="roundRect">
            <a:avLst>
              <a:gd name="adj" fmla="val 1111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2"/>
          <p:cNvGrpSpPr/>
          <p:nvPr/>
        </p:nvGrpSpPr>
        <p:grpSpPr>
          <a:xfrm>
            <a:off x="180042" y="812513"/>
            <a:ext cx="10812636" cy="562198"/>
            <a:chOff x="180042" y="928625"/>
            <a:chExt cx="10812636" cy="562198"/>
          </a:xfrm>
        </p:grpSpPr>
        <p:grpSp>
          <p:nvGrpSpPr>
            <p:cNvPr id="3" name="组合 3"/>
            <p:cNvGrpSpPr/>
            <p:nvPr/>
          </p:nvGrpSpPr>
          <p:grpSpPr>
            <a:xfrm>
              <a:off x="180042" y="928625"/>
              <a:ext cx="10812636" cy="515546"/>
              <a:chOff x="2235016" y="7042507"/>
              <a:chExt cx="10812636" cy="515546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259393" y="7042507"/>
                <a:ext cx="400542" cy="195422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2235016" y="7096388"/>
                <a:ext cx="10812636" cy="461665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79441" y="967603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作品实现条件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293427" y="67287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一、作品概述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1037590" y="2051843"/>
            <a:ext cx="5504724" cy="36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ts val="1900"/>
              </a:lnSpc>
              <a:buClrTx/>
              <a:buSzTx/>
              <a:buFontTx/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Clion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6879771" y="1719942"/>
            <a:ext cx="4112907" cy="3526971"/>
          </a:xfrm>
          <a:prstGeom prst="roundRect">
            <a:avLst>
              <a:gd name="adj" fmla="val 11111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1037589" y="3173151"/>
            <a:ext cx="5395867" cy="36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ts val="1900"/>
              </a:lnSpc>
              <a:buClrTx/>
              <a:buSzTx/>
              <a:buFontTx/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Element plus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037589" y="4342856"/>
            <a:ext cx="4222115" cy="36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ts val="1900"/>
              </a:lnSpc>
              <a:buClrTx/>
              <a:buSzTx/>
              <a:buFontTx/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版本控制：</a:t>
            </a:r>
            <a:r>
              <a:rPr 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01205" y="1889171"/>
            <a:ext cx="3447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服务器配置：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01205" y="2973503"/>
            <a:ext cx="396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CPU: 2核 内存: 2GB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80042" y="812513"/>
            <a:ext cx="10812636" cy="562198"/>
            <a:chOff x="180042" y="928625"/>
            <a:chExt cx="10812636" cy="562198"/>
          </a:xfrm>
        </p:grpSpPr>
        <p:grpSp>
          <p:nvGrpSpPr>
            <p:cNvPr id="3" name="组合 3"/>
            <p:cNvGrpSpPr/>
            <p:nvPr/>
          </p:nvGrpSpPr>
          <p:grpSpPr>
            <a:xfrm>
              <a:off x="180042" y="928625"/>
              <a:ext cx="10812636" cy="515546"/>
              <a:chOff x="2235016" y="7042507"/>
              <a:chExt cx="10812636" cy="515546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259393" y="7042507"/>
                <a:ext cx="400542" cy="195422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2235016" y="7096388"/>
                <a:ext cx="10812636" cy="461665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79441" y="967603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主要设计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293427" y="67287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一、作品概述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17511" y="3013500"/>
            <a:ext cx="3413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满足赛题中所有基本功能要求和非功能性要求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 bwMode="auto">
          <a:xfrm>
            <a:off x="760731" y="1882743"/>
            <a:ext cx="4709160" cy="309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数据生成与预处理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自研四数据库访问模式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低价搜索算法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自研高并发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服务器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前端界面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7" name="图片 5" descr="343435333334393b333633343339353bd7f3b4f3c0a8bac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0800000">
            <a:off x="4945381" y="2829558"/>
            <a:ext cx="1198880" cy="119888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993131" y="3198810"/>
            <a:ext cx="1457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箭头: 右 18"/>
          <p:cNvSpPr/>
          <p:nvPr/>
        </p:nvSpPr>
        <p:spPr>
          <a:xfrm>
            <a:off x="7320462" y="3197520"/>
            <a:ext cx="457200" cy="3825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592"/>
          <a:stretch>
            <a:fillRect/>
          </a:stretch>
        </p:blipFill>
        <p:spPr>
          <a:xfrm>
            <a:off x="1876794" y="0"/>
            <a:ext cx="1031520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76794" y="0"/>
            <a:ext cx="10315206" cy="688109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7000">
                <a:srgbClr val="FFFFFF"/>
              </a:gs>
              <a:gs pos="78000">
                <a:srgbClr val="FFFFFF">
                  <a:alpha val="61000"/>
                </a:srgbClr>
              </a:gs>
              <a:gs pos="100000">
                <a:schemeClr val="bg1">
                  <a:alpha val="4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758932" y="142548"/>
            <a:ext cx="2253562" cy="468674"/>
            <a:chOff x="6095999" y="346453"/>
            <a:chExt cx="3522032" cy="73247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849" y="346453"/>
              <a:ext cx="2552182" cy="73247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350457"/>
              <a:ext cx="1020957" cy="724469"/>
            </a:xfrm>
            <a:prstGeom prst="rect">
              <a:avLst/>
            </a:prstGeom>
          </p:spPr>
        </p:pic>
      </p:grpSp>
      <p:sp>
        <p:nvSpPr>
          <p:cNvPr id="23" name="Oval 13">
            <a:hlinkClick r:id="" action="ppaction://noaction"/>
          </p:cNvPr>
          <p:cNvSpPr>
            <a:spLocks noChangeAspect="1" noChangeArrowheads="1"/>
          </p:cNvSpPr>
          <p:nvPr/>
        </p:nvSpPr>
        <p:spPr bwMode="gray">
          <a:xfrm>
            <a:off x="6406415" y="1574375"/>
            <a:ext cx="806797" cy="806797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000066"/>
              </a:gs>
            </a:gsLst>
            <a:path path="shape">
              <a:fillToRect l="50000" t="50000" r="50000" b="50000"/>
            </a:path>
          </a:gradFill>
          <a:ln w="12700" algn="ctr">
            <a:solidFill>
              <a:srgbClr val="002D86"/>
            </a:solidFill>
            <a:round/>
          </a:ln>
          <a:effectLst>
            <a:outerShdw dist="35921" dir="2700000" algn="ctr" rotWithShape="0">
              <a:schemeClr val="tx2"/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</a:rPr>
              <a:t>1</a:t>
            </a:r>
            <a:endParaRPr lang="en-US" altLang="zh-CN" sz="3600" b="1" dirty="0">
              <a:effectLst>
                <a:outerShdw blurRad="38100" dist="38100" dir="2700000" algn="tl">
                  <a:srgbClr val="C0C0C0"/>
                </a:outerShdw>
              </a:effectLst>
              <a:latin typeface="华文中宋" panose="02010600040101010101" pitchFamily="2" charset="-122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7554221" y="1623831"/>
            <a:ext cx="25313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lang="zh-CN" altLang="en-US" sz="4000" b="1" dirty="0">
                <a:latin typeface="华文中宋" panose="02010600040101010101" pitchFamily="2" charset="-122"/>
              </a:rPr>
              <a:t>作品概述</a:t>
            </a:r>
            <a:endParaRPr lang="zh-CN" altLang="en-US" sz="4000" b="1" dirty="0">
              <a:latin typeface="华文中宋" panose="02010600040101010101" pitchFamily="2" charset="-122"/>
            </a:endParaRPr>
          </a:p>
        </p:txBody>
      </p:sp>
      <p:sp>
        <p:nvSpPr>
          <p:cNvPr id="30" name="Rectangle 30"/>
          <p:cNvSpPr>
            <a:spLocks noChangeArrowheads="1"/>
          </p:cNvSpPr>
          <p:nvPr/>
        </p:nvSpPr>
        <p:spPr bwMode="auto">
          <a:xfrm>
            <a:off x="7554221" y="3991118"/>
            <a:ext cx="241254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zh-CN" altLang="en-US" sz="4000" b="1" dirty="0">
                <a:solidFill>
                  <a:srgbClr val="FF0000"/>
                </a:solidFill>
                <a:latin typeface="华文中宋" panose="02010600040101010101" pitchFamily="2" charset="-122"/>
              </a:rPr>
              <a:t>作品亮点</a:t>
            </a:r>
            <a:endParaRPr lang="zh-CN" altLang="en-US" sz="4000" b="1" dirty="0">
              <a:solidFill>
                <a:srgbClr val="FF0000"/>
              </a:solidFill>
              <a:latin typeface="华文中宋" panose="02010600040101010101" pitchFamily="2" charset="-122"/>
            </a:endParaRPr>
          </a:p>
        </p:txBody>
      </p:sp>
      <p:sp>
        <p:nvSpPr>
          <p:cNvPr id="34" name="Oval 14">
            <a:hlinkClick r:id="" action="ppaction://noaction"/>
          </p:cNvPr>
          <p:cNvSpPr>
            <a:spLocks noChangeAspect="1" noChangeArrowheads="1"/>
          </p:cNvSpPr>
          <p:nvPr/>
        </p:nvSpPr>
        <p:spPr bwMode="gray">
          <a:xfrm>
            <a:off x="6406415" y="3917357"/>
            <a:ext cx="855407" cy="855407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002D86"/>
            </a:solidFill>
            <a:round/>
          </a:ln>
          <a:effectLst>
            <a:outerShdw dist="35921" dir="2700000" algn="ctr" rotWithShape="0">
              <a:schemeClr val="tx2"/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中宋" panose="02010600040101010101" pitchFamily="2" charset="-122"/>
              </a:rPr>
              <a:t>2</a:t>
            </a:r>
            <a:endParaRPr lang="en-US" altLang="zh-CN" sz="3600" b="1" dirty="0">
              <a:effectLst>
                <a:outerShdw blurRad="38100" dist="38100" dir="2700000" algn="tl">
                  <a:srgbClr val="C0C0C0"/>
                </a:outerShdw>
              </a:effectLst>
              <a:latin typeface="华文中宋" panose="02010600040101010101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-3376544" y="-1044637"/>
            <a:ext cx="8947274" cy="8947274"/>
            <a:chOff x="-3217377" y="-1044637"/>
            <a:chExt cx="8947274" cy="8947274"/>
          </a:xfrm>
        </p:grpSpPr>
        <p:sp>
          <p:nvSpPr>
            <p:cNvPr id="37" name="椭圆 36"/>
            <p:cNvSpPr/>
            <p:nvPr/>
          </p:nvSpPr>
          <p:spPr>
            <a:xfrm>
              <a:off x="-3217377" y="-1044637"/>
              <a:ext cx="8947274" cy="8947274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-650485" y="297543"/>
              <a:ext cx="6262914" cy="6262914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082808" y="2544377"/>
              <a:ext cx="269090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汇报提纲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2379190" y="3252263"/>
              <a:ext cx="195098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Contents</a:t>
              </a:r>
              <a:endPara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1494754" y="3510432"/>
              <a:ext cx="835274" cy="729412"/>
              <a:chOff x="2661605" y="2462960"/>
              <a:chExt cx="835274" cy="729412"/>
            </a:xfrm>
          </p:grpSpPr>
          <p:cxnSp>
            <p:nvCxnSpPr>
              <p:cNvPr id="42" name="直接连接符 41"/>
              <p:cNvCxnSpPr/>
              <p:nvPr/>
            </p:nvCxnSpPr>
            <p:spPr>
              <a:xfrm flipH="1">
                <a:off x="2879104" y="2462960"/>
                <a:ext cx="617775" cy="617286"/>
              </a:xfrm>
              <a:prstGeom prst="line">
                <a:avLst/>
              </a:prstGeom>
              <a:ln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flipH="1">
                <a:off x="2661605" y="2811673"/>
                <a:ext cx="381001" cy="380699"/>
              </a:xfrm>
              <a:prstGeom prst="line">
                <a:avLst/>
              </a:prstGeom>
              <a:ln w="25400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180042" y="812513"/>
            <a:ext cx="10812636" cy="562198"/>
            <a:chOff x="180042" y="928625"/>
            <a:chExt cx="10812636" cy="562198"/>
          </a:xfrm>
        </p:grpSpPr>
        <p:grpSp>
          <p:nvGrpSpPr>
            <p:cNvPr id="3" name="组合 3"/>
            <p:cNvGrpSpPr/>
            <p:nvPr/>
          </p:nvGrpSpPr>
          <p:grpSpPr>
            <a:xfrm>
              <a:off x="180042" y="928625"/>
              <a:ext cx="10812636" cy="515546"/>
              <a:chOff x="2235016" y="7042507"/>
              <a:chExt cx="10812636" cy="515546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259393" y="7042507"/>
                <a:ext cx="400542" cy="195422"/>
              </a:xfrm>
              <a:prstGeom prst="parallelogram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2235016" y="7096388"/>
                <a:ext cx="10812636" cy="461665"/>
              </a:xfrm>
              <a:prstGeom prst="parallelogram">
                <a:avLst/>
              </a:prstGeom>
              <a:gradFill flip="none" rotWithShape="1">
                <a:gsLst>
                  <a:gs pos="69000">
                    <a:srgbClr val="1A5CC0">
                      <a:alpha val="51000"/>
                    </a:srgbClr>
                  </a:gs>
                  <a:gs pos="100000">
                    <a:srgbClr val="1A5CC0">
                      <a:alpha val="0"/>
                    </a:srgbClr>
                  </a:gs>
                  <a:gs pos="0">
                    <a:srgbClr val="1A5CC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79441" y="967603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数据贴近实际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293427" y="67287"/>
            <a:ext cx="23407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二、作品亮点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65461" y="1635695"/>
            <a:ext cx="5161100" cy="3251856"/>
            <a:chOff x="2843213" y="2024063"/>
            <a:chExt cx="3600450" cy="2268537"/>
          </a:xfrm>
        </p:grpSpPr>
        <p:sp>
          <p:nvSpPr>
            <p:cNvPr id="8" name="稻壳儿搜索【幻雨工作室】_8"/>
            <p:cNvSpPr/>
            <p:nvPr/>
          </p:nvSpPr>
          <p:spPr bwMode="auto">
            <a:xfrm flipH="1">
              <a:off x="2843213" y="2024063"/>
              <a:ext cx="433387" cy="431800"/>
            </a:xfrm>
            <a:custGeom>
              <a:avLst/>
              <a:gdLst>
                <a:gd name="connsiteX0" fmla="*/ 364559 w 607639"/>
                <a:gd name="connsiteY0" fmla="*/ 149685 h 606722"/>
                <a:gd name="connsiteX1" fmla="*/ 352721 w 607639"/>
                <a:gd name="connsiteY1" fmla="*/ 154573 h 606722"/>
                <a:gd name="connsiteX2" fmla="*/ 206474 w 607639"/>
                <a:gd name="connsiteY2" fmla="*/ 300492 h 606722"/>
                <a:gd name="connsiteX3" fmla="*/ 206474 w 607639"/>
                <a:gd name="connsiteY3" fmla="*/ 324131 h 606722"/>
                <a:gd name="connsiteX4" fmla="*/ 352721 w 607639"/>
                <a:gd name="connsiteY4" fmla="*/ 470050 h 606722"/>
                <a:gd name="connsiteX5" fmla="*/ 364559 w 607639"/>
                <a:gd name="connsiteY5" fmla="*/ 474938 h 606722"/>
                <a:gd name="connsiteX6" fmla="*/ 376398 w 607639"/>
                <a:gd name="connsiteY6" fmla="*/ 470050 h 606722"/>
                <a:gd name="connsiteX7" fmla="*/ 376398 w 607639"/>
                <a:gd name="connsiteY7" fmla="*/ 446501 h 606722"/>
                <a:gd name="connsiteX8" fmla="*/ 250535 w 607639"/>
                <a:gd name="connsiteY8" fmla="*/ 320843 h 606722"/>
                <a:gd name="connsiteX9" fmla="*/ 250535 w 607639"/>
                <a:gd name="connsiteY9" fmla="*/ 303780 h 606722"/>
                <a:gd name="connsiteX10" fmla="*/ 376398 w 607639"/>
                <a:gd name="connsiteY10" fmla="*/ 178122 h 606722"/>
                <a:gd name="connsiteX11" fmla="*/ 376398 w 607639"/>
                <a:gd name="connsiteY11" fmla="*/ 154573 h 606722"/>
                <a:gd name="connsiteX12" fmla="*/ 364559 w 607639"/>
                <a:gd name="connsiteY12" fmla="*/ 149685 h 606722"/>
                <a:gd name="connsiteX13" fmla="*/ 364559 w 607639"/>
                <a:gd name="connsiteY13" fmla="*/ 125491 h 606722"/>
                <a:gd name="connsiteX14" fmla="*/ 393488 w 607639"/>
                <a:gd name="connsiteY14" fmla="*/ 137421 h 606722"/>
                <a:gd name="connsiteX15" fmla="*/ 393488 w 607639"/>
                <a:gd name="connsiteY15" fmla="*/ 195185 h 606722"/>
                <a:gd name="connsiteX16" fmla="*/ 276170 w 607639"/>
                <a:gd name="connsiteY16" fmla="*/ 312312 h 606722"/>
                <a:gd name="connsiteX17" fmla="*/ 393488 w 607639"/>
                <a:gd name="connsiteY17" fmla="*/ 429349 h 606722"/>
                <a:gd name="connsiteX18" fmla="*/ 393488 w 607639"/>
                <a:gd name="connsiteY18" fmla="*/ 487202 h 606722"/>
                <a:gd name="connsiteX19" fmla="*/ 364559 w 607639"/>
                <a:gd name="connsiteY19" fmla="*/ 499110 h 606722"/>
                <a:gd name="connsiteX20" fmla="*/ 335630 w 607639"/>
                <a:gd name="connsiteY20" fmla="*/ 487202 h 606722"/>
                <a:gd name="connsiteX21" fmla="*/ 189383 w 607639"/>
                <a:gd name="connsiteY21" fmla="*/ 341193 h 606722"/>
                <a:gd name="connsiteX22" fmla="*/ 189383 w 607639"/>
                <a:gd name="connsiteY22" fmla="*/ 283430 h 606722"/>
                <a:gd name="connsiteX23" fmla="*/ 335630 w 607639"/>
                <a:gd name="connsiteY23" fmla="*/ 137421 h 606722"/>
                <a:gd name="connsiteX24" fmla="*/ 364559 w 607639"/>
                <a:gd name="connsiteY24" fmla="*/ 125491 h 606722"/>
                <a:gd name="connsiteX25" fmla="*/ 487717 w 607639"/>
                <a:gd name="connsiteY25" fmla="*/ 43539 h 606722"/>
                <a:gd name="connsiteX26" fmla="*/ 512196 w 607639"/>
                <a:gd name="connsiteY26" fmla="*/ 43539 h 606722"/>
                <a:gd name="connsiteX27" fmla="*/ 524301 w 607639"/>
                <a:gd name="connsiteY27" fmla="*/ 55641 h 606722"/>
                <a:gd name="connsiteX28" fmla="*/ 512196 w 607639"/>
                <a:gd name="connsiteY28" fmla="*/ 67743 h 606722"/>
                <a:gd name="connsiteX29" fmla="*/ 487717 w 607639"/>
                <a:gd name="connsiteY29" fmla="*/ 67743 h 606722"/>
                <a:gd name="connsiteX30" fmla="*/ 475611 w 607639"/>
                <a:gd name="connsiteY30" fmla="*/ 55641 h 606722"/>
                <a:gd name="connsiteX31" fmla="*/ 487717 w 607639"/>
                <a:gd name="connsiteY31" fmla="*/ 43539 h 606722"/>
                <a:gd name="connsiteX32" fmla="*/ 95441 w 607639"/>
                <a:gd name="connsiteY32" fmla="*/ 43539 h 606722"/>
                <a:gd name="connsiteX33" fmla="*/ 436905 w 607639"/>
                <a:gd name="connsiteY33" fmla="*/ 43539 h 606722"/>
                <a:gd name="connsiteX34" fmla="*/ 449008 w 607639"/>
                <a:gd name="connsiteY34" fmla="*/ 55641 h 606722"/>
                <a:gd name="connsiteX35" fmla="*/ 436905 w 607639"/>
                <a:gd name="connsiteY35" fmla="*/ 67743 h 606722"/>
                <a:gd name="connsiteX36" fmla="*/ 95441 w 607639"/>
                <a:gd name="connsiteY36" fmla="*/ 67743 h 606722"/>
                <a:gd name="connsiteX37" fmla="*/ 83338 w 607639"/>
                <a:gd name="connsiteY37" fmla="*/ 55641 h 606722"/>
                <a:gd name="connsiteX38" fmla="*/ 95441 w 607639"/>
                <a:gd name="connsiteY38" fmla="*/ 43539 h 606722"/>
                <a:gd name="connsiteX39" fmla="*/ 107696 w 607639"/>
                <a:gd name="connsiteY39" fmla="*/ 24173 h 606722"/>
                <a:gd name="connsiteX40" fmla="*/ 24209 w 607639"/>
                <a:gd name="connsiteY40" fmla="*/ 107534 h 606722"/>
                <a:gd name="connsiteX41" fmla="*/ 24209 w 607639"/>
                <a:gd name="connsiteY41" fmla="*/ 499099 h 606722"/>
                <a:gd name="connsiteX42" fmla="*/ 107696 w 607639"/>
                <a:gd name="connsiteY42" fmla="*/ 582549 h 606722"/>
                <a:gd name="connsiteX43" fmla="*/ 499854 w 607639"/>
                <a:gd name="connsiteY43" fmla="*/ 582549 h 606722"/>
                <a:gd name="connsiteX44" fmla="*/ 583430 w 607639"/>
                <a:gd name="connsiteY44" fmla="*/ 499099 h 606722"/>
                <a:gd name="connsiteX45" fmla="*/ 583430 w 607639"/>
                <a:gd name="connsiteY45" fmla="*/ 107534 h 606722"/>
                <a:gd name="connsiteX46" fmla="*/ 499854 w 607639"/>
                <a:gd name="connsiteY46" fmla="*/ 24173 h 606722"/>
                <a:gd name="connsiteX47" fmla="*/ 107696 w 607639"/>
                <a:gd name="connsiteY47" fmla="*/ 0 h 606722"/>
                <a:gd name="connsiteX48" fmla="*/ 499854 w 607639"/>
                <a:gd name="connsiteY48" fmla="*/ 0 h 606722"/>
                <a:gd name="connsiteX49" fmla="*/ 607639 w 607639"/>
                <a:gd name="connsiteY49" fmla="*/ 107534 h 606722"/>
                <a:gd name="connsiteX50" fmla="*/ 607639 w 607639"/>
                <a:gd name="connsiteY50" fmla="*/ 499099 h 606722"/>
                <a:gd name="connsiteX51" fmla="*/ 499854 w 607639"/>
                <a:gd name="connsiteY51" fmla="*/ 606722 h 606722"/>
                <a:gd name="connsiteX52" fmla="*/ 107696 w 607639"/>
                <a:gd name="connsiteY52" fmla="*/ 606722 h 606722"/>
                <a:gd name="connsiteX53" fmla="*/ 0 w 607639"/>
                <a:gd name="connsiteY53" fmla="*/ 499099 h 606722"/>
                <a:gd name="connsiteX54" fmla="*/ 0 w 607639"/>
                <a:gd name="connsiteY54" fmla="*/ 107534 h 606722"/>
                <a:gd name="connsiteX55" fmla="*/ 107696 w 607639"/>
                <a:gd name="connsiteY5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07639" h="606722">
                  <a:moveTo>
                    <a:pt x="364559" y="149685"/>
                  </a:moveTo>
                  <a:cubicBezTo>
                    <a:pt x="360287" y="149685"/>
                    <a:pt x="356014" y="151284"/>
                    <a:pt x="352721" y="154573"/>
                  </a:cubicBezTo>
                  <a:lnTo>
                    <a:pt x="206474" y="300492"/>
                  </a:lnTo>
                  <a:cubicBezTo>
                    <a:pt x="199976" y="306979"/>
                    <a:pt x="199976" y="317644"/>
                    <a:pt x="206474" y="324131"/>
                  </a:cubicBezTo>
                  <a:lnTo>
                    <a:pt x="352721" y="470050"/>
                  </a:lnTo>
                  <a:cubicBezTo>
                    <a:pt x="355925" y="473250"/>
                    <a:pt x="360109" y="474938"/>
                    <a:pt x="364559" y="474938"/>
                  </a:cubicBezTo>
                  <a:cubicBezTo>
                    <a:pt x="369010" y="474938"/>
                    <a:pt x="373193" y="473250"/>
                    <a:pt x="376398" y="470050"/>
                  </a:cubicBezTo>
                  <a:cubicBezTo>
                    <a:pt x="382896" y="463563"/>
                    <a:pt x="382896" y="452988"/>
                    <a:pt x="376398" y="446501"/>
                  </a:cubicBezTo>
                  <a:lnTo>
                    <a:pt x="250535" y="320843"/>
                  </a:lnTo>
                  <a:cubicBezTo>
                    <a:pt x="245817" y="316133"/>
                    <a:pt x="245817" y="308490"/>
                    <a:pt x="250535" y="303780"/>
                  </a:cubicBezTo>
                  <a:lnTo>
                    <a:pt x="376398" y="178122"/>
                  </a:lnTo>
                  <a:cubicBezTo>
                    <a:pt x="382896" y="171635"/>
                    <a:pt x="382896" y="161060"/>
                    <a:pt x="376398" y="154573"/>
                  </a:cubicBezTo>
                  <a:cubicBezTo>
                    <a:pt x="373104" y="151284"/>
                    <a:pt x="368832" y="149685"/>
                    <a:pt x="364559" y="149685"/>
                  </a:cubicBezTo>
                  <a:close/>
                  <a:moveTo>
                    <a:pt x="364559" y="125491"/>
                  </a:moveTo>
                  <a:cubicBezTo>
                    <a:pt x="375040" y="125491"/>
                    <a:pt x="385521" y="129468"/>
                    <a:pt x="393488" y="137421"/>
                  </a:cubicBezTo>
                  <a:cubicBezTo>
                    <a:pt x="409421" y="153328"/>
                    <a:pt x="409421" y="179278"/>
                    <a:pt x="393488" y="195185"/>
                  </a:cubicBezTo>
                  <a:lnTo>
                    <a:pt x="276170" y="312312"/>
                  </a:lnTo>
                  <a:lnTo>
                    <a:pt x="393488" y="429349"/>
                  </a:lnTo>
                  <a:cubicBezTo>
                    <a:pt x="409421" y="445345"/>
                    <a:pt x="409421" y="471206"/>
                    <a:pt x="393488" y="487202"/>
                  </a:cubicBezTo>
                  <a:cubicBezTo>
                    <a:pt x="385744" y="494933"/>
                    <a:pt x="375508" y="499110"/>
                    <a:pt x="364559" y="499110"/>
                  </a:cubicBezTo>
                  <a:cubicBezTo>
                    <a:pt x="353611" y="499110"/>
                    <a:pt x="343374" y="494933"/>
                    <a:pt x="335630" y="487202"/>
                  </a:cubicBezTo>
                  <a:lnTo>
                    <a:pt x="189383" y="341193"/>
                  </a:lnTo>
                  <a:cubicBezTo>
                    <a:pt x="173450" y="325286"/>
                    <a:pt x="173450" y="299337"/>
                    <a:pt x="189383" y="283430"/>
                  </a:cubicBezTo>
                  <a:lnTo>
                    <a:pt x="335630" y="137421"/>
                  </a:lnTo>
                  <a:cubicBezTo>
                    <a:pt x="343597" y="129468"/>
                    <a:pt x="354078" y="125491"/>
                    <a:pt x="364559" y="125491"/>
                  </a:cubicBezTo>
                  <a:close/>
                  <a:moveTo>
                    <a:pt x="487717" y="43539"/>
                  </a:moveTo>
                  <a:lnTo>
                    <a:pt x="512196" y="43539"/>
                  </a:lnTo>
                  <a:cubicBezTo>
                    <a:pt x="518871" y="43539"/>
                    <a:pt x="524301" y="48878"/>
                    <a:pt x="524301" y="55641"/>
                  </a:cubicBezTo>
                  <a:cubicBezTo>
                    <a:pt x="524301" y="62315"/>
                    <a:pt x="518871" y="67743"/>
                    <a:pt x="512196" y="67743"/>
                  </a:cubicBezTo>
                  <a:lnTo>
                    <a:pt x="487717" y="67743"/>
                  </a:lnTo>
                  <a:cubicBezTo>
                    <a:pt x="481041" y="67743"/>
                    <a:pt x="475611" y="62315"/>
                    <a:pt x="475611" y="55641"/>
                  </a:cubicBezTo>
                  <a:cubicBezTo>
                    <a:pt x="475611" y="48878"/>
                    <a:pt x="481041" y="43539"/>
                    <a:pt x="487717" y="43539"/>
                  </a:cubicBezTo>
                  <a:close/>
                  <a:moveTo>
                    <a:pt x="95441" y="43539"/>
                  </a:moveTo>
                  <a:lnTo>
                    <a:pt x="436905" y="43539"/>
                  </a:lnTo>
                  <a:cubicBezTo>
                    <a:pt x="443580" y="43539"/>
                    <a:pt x="449008" y="48878"/>
                    <a:pt x="449008" y="55641"/>
                  </a:cubicBezTo>
                  <a:cubicBezTo>
                    <a:pt x="449008" y="62315"/>
                    <a:pt x="443580" y="67743"/>
                    <a:pt x="436905" y="67743"/>
                  </a:cubicBezTo>
                  <a:lnTo>
                    <a:pt x="95441" y="67743"/>
                  </a:lnTo>
                  <a:cubicBezTo>
                    <a:pt x="88766" y="67743"/>
                    <a:pt x="83338" y="62315"/>
                    <a:pt x="83338" y="55641"/>
                  </a:cubicBezTo>
                  <a:cubicBezTo>
                    <a:pt x="83338" y="48878"/>
                    <a:pt x="88766" y="43539"/>
                    <a:pt x="95441" y="43539"/>
                  </a:cubicBezTo>
                  <a:close/>
                  <a:moveTo>
                    <a:pt x="107696" y="24173"/>
                  </a:moveTo>
                  <a:cubicBezTo>
                    <a:pt x="61680" y="24173"/>
                    <a:pt x="24209" y="61588"/>
                    <a:pt x="24209" y="107534"/>
                  </a:cubicBezTo>
                  <a:lnTo>
                    <a:pt x="24209" y="499099"/>
                  </a:lnTo>
                  <a:cubicBezTo>
                    <a:pt x="24209" y="545134"/>
                    <a:pt x="61680" y="582549"/>
                    <a:pt x="107696" y="582549"/>
                  </a:cubicBezTo>
                  <a:lnTo>
                    <a:pt x="499854" y="582549"/>
                  </a:lnTo>
                  <a:cubicBezTo>
                    <a:pt x="545959" y="582549"/>
                    <a:pt x="583430" y="545134"/>
                    <a:pt x="583430" y="499099"/>
                  </a:cubicBezTo>
                  <a:lnTo>
                    <a:pt x="583430" y="107534"/>
                  </a:lnTo>
                  <a:cubicBezTo>
                    <a:pt x="583430" y="61588"/>
                    <a:pt x="545959" y="24173"/>
                    <a:pt x="499854" y="24173"/>
                  </a:cubicBezTo>
                  <a:close/>
                  <a:moveTo>
                    <a:pt x="107696" y="0"/>
                  </a:moveTo>
                  <a:lnTo>
                    <a:pt x="499854" y="0"/>
                  </a:lnTo>
                  <a:cubicBezTo>
                    <a:pt x="559309" y="0"/>
                    <a:pt x="607639" y="48257"/>
                    <a:pt x="607639" y="107534"/>
                  </a:cubicBezTo>
                  <a:lnTo>
                    <a:pt x="607639" y="499099"/>
                  </a:lnTo>
                  <a:cubicBezTo>
                    <a:pt x="607639" y="558465"/>
                    <a:pt x="559309" y="606722"/>
                    <a:pt x="499854" y="606722"/>
                  </a:cubicBezTo>
                  <a:lnTo>
                    <a:pt x="107696" y="606722"/>
                  </a:lnTo>
                  <a:cubicBezTo>
                    <a:pt x="48330" y="606722"/>
                    <a:pt x="0" y="558465"/>
                    <a:pt x="0" y="499099"/>
                  </a:cubicBezTo>
                  <a:lnTo>
                    <a:pt x="0" y="107534"/>
                  </a:lnTo>
                  <a:cubicBezTo>
                    <a:pt x="0" y="48257"/>
                    <a:pt x="48330" y="0"/>
                    <a:pt x="107696" y="0"/>
                  </a:cubicBezTo>
                  <a:close/>
                </a:path>
              </a:pathLst>
            </a:custGeom>
            <a:solidFill>
              <a:srgbClr val="5CD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矩形: 圆角 15"/>
            <p:cNvSpPr/>
            <p:nvPr/>
          </p:nvSpPr>
          <p:spPr>
            <a:xfrm>
              <a:off x="3492500" y="2052638"/>
              <a:ext cx="2951163" cy="403225"/>
            </a:xfrm>
            <a:prstGeom prst="roundRect">
              <a:avLst/>
            </a:prstGeom>
            <a:solidFill>
              <a:srgbClr val="5CD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稻壳儿搜索【幻雨工作室】_8"/>
            <p:cNvSpPr/>
            <p:nvPr/>
          </p:nvSpPr>
          <p:spPr bwMode="auto">
            <a:xfrm flipH="1">
              <a:off x="2843213" y="2636838"/>
              <a:ext cx="433387" cy="431800"/>
            </a:xfrm>
            <a:custGeom>
              <a:avLst/>
              <a:gdLst>
                <a:gd name="connsiteX0" fmla="*/ 364559 w 607639"/>
                <a:gd name="connsiteY0" fmla="*/ 149685 h 606722"/>
                <a:gd name="connsiteX1" fmla="*/ 352721 w 607639"/>
                <a:gd name="connsiteY1" fmla="*/ 154573 h 606722"/>
                <a:gd name="connsiteX2" fmla="*/ 206474 w 607639"/>
                <a:gd name="connsiteY2" fmla="*/ 300492 h 606722"/>
                <a:gd name="connsiteX3" fmla="*/ 206474 w 607639"/>
                <a:gd name="connsiteY3" fmla="*/ 324131 h 606722"/>
                <a:gd name="connsiteX4" fmla="*/ 352721 w 607639"/>
                <a:gd name="connsiteY4" fmla="*/ 470050 h 606722"/>
                <a:gd name="connsiteX5" fmla="*/ 364559 w 607639"/>
                <a:gd name="connsiteY5" fmla="*/ 474938 h 606722"/>
                <a:gd name="connsiteX6" fmla="*/ 376398 w 607639"/>
                <a:gd name="connsiteY6" fmla="*/ 470050 h 606722"/>
                <a:gd name="connsiteX7" fmla="*/ 376398 w 607639"/>
                <a:gd name="connsiteY7" fmla="*/ 446501 h 606722"/>
                <a:gd name="connsiteX8" fmla="*/ 250535 w 607639"/>
                <a:gd name="connsiteY8" fmla="*/ 320843 h 606722"/>
                <a:gd name="connsiteX9" fmla="*/ 250535 w 607639"/>
                <a:gd name="connsiteY9" fmla="*/ 303780 h 606722"/>
                <a:gd name="connsiteX10" fmla="*/ 376398 w 607639"/>
                <a:gd name="connsiteY10" fmla="*/ 178122 h 606722"/>
                <a:gd name="connsiteX11" fmla="*/ 376398 w 607639"/>
                <a:gd name="connsiteY11" fmla="*/ 154573 h 606722"/>
                <a:gd name="connsiteX12" fmla="*/ 364559 w 607639"/>
                <a:gd name="connsiteY12" fmla="*/ 149685 h 606722"/>
                <a:gd name="connsiteX13" fmla="*/ 364559 w 607639"/>
                <a:gd name="connsiteY13" fmla="*/ 125491 h 606722"/>
                <a:gd name="connsiteX14" fmla="*/ 393488 w 607639"/>
                <a:gd name="connsiteY14" fmla="*/ 137421 h 606722"/>
                <a:gd name="connsiteX15" fmla="*/ 393488 w 607639"/>
                <a:gd name="connsiteY15" fmla="*/ 195185 h 606722"/>
                <a:gd name="connsiteX16" fmla="*/ 276170 w 607639"/>
                <a:gd name="connsiteY16" fmla="*/ 312312 h 606722"/>
                <a:gd name="connsiteX17" fmla="*/ 393488 w 607639"/>
                <a:gd name="connsiteY17" fmla="*/ 429349 h 606722"/>
                <a:gd name="connsiteX18" fmla="*/ 393488 w 607639"/>
                <a:gd name="connsiteY18" fmla="*/ 487202 h 606722"/>
                <a:gd name="connsiteX19" fmla="*/ 364559 w 607639"/>
                <a:gd name="connsiteY19" fmla="*/ 499110 h 606722"/>
                <a:gd name="connsiteX20" fmla="*/ 335630 w 607639"/>
                <a:gd name="connsiteY20" fmla="*/ 487202 h 606722"/>
                <a:gd name="connsiteX21" fmla="*/ 189383 w 607639"/>
                <a:gd name="connsiteY21" fmla="*/ 341193 h 606722"/>
                <a:gd name="connsiteX22" fmla="*/ 189383 w 607639"/>
                <a:gd name="connsiteY22" fmla="*/ 283430 h 606722"/>
                <a:gd name="connsiteX23" fmla="*/ 335630 w 607639"/>
                <a:gd name="connsiteY23" fmla="*/ 137421 h 606722"/>
                <a:gd name="connsiteX24" fmla="*/ 364559 w 607639"/>
                <a:gd name="connsiteY24" fmla="*/ 125491 h 606722"/>
                <a:gd name="connsiteX25" fmla="*/ 487717 w 607639"/>
                <a:gd name="connsiteY25" fmla="*/ 43539 h 606722"/>
                <a:gd name="connsiteX26" fmla="*/ 512196 w 607639"/>
                <a:gd name="connsiteY26" fmla="*/ 43539 h 606722"/>
                <a:gd name="connsiteX27" fmla="*/ 524301 w 607639"/>
                <a:gd name="connsiteY27" fmla="*/ 55641 h 606722"/>
                <a:gd name="connsiteX28" fmla="*/ 512196 w 607639"/>
                <a:gd name="connsiteY28" fmla="*/ 67743 h 606722"/>
                <a:gd name="connsiteX29" fmla="*/ 487717 w 607639"/>
                <a:gd name="connsiteY29" fmla="*/ 67743 h 606722"/>
                <a:gd name="connsiteX30" fmla="*/ 475611 w 607639"/>
                <a:gd name="connsiteY30" fmla="*/ 55641 h 606722"/>
                <a:gd name="connsiteX31" fmla="*/ 487717 w 607639"/>
                <a:gd name="connsiteY31" fmla="*/ 43539 h 606722"/>
                <a:gd name="connsiteX32" fmla="*/ 95441 w 607639"/>
                <a:gd name="connsiteY32" fmla="*/ 43539 h 606722"/>
                <a:gd name="connsiteX33" fmla="*/ 436905 w 607639"/>
                <a:gd name="connsiteY33" fmla="*/ 43539 h 606722"/>
                <a:gd name="connsiteX34" fmla="*/ 449008 w 607639"/>
                <a:gd name="connsiteY34" fmla="*/ 55641 h 606722"/>
                <a:gd name="connsiteX35" fmla="*/ 436905 w 607639"/>
                <a:gd name="connsiteY35" fmla="*/ 67743 h 606722"/>
                <a:gd name="connsiteX36" fmla="*/ 95441 w 607639"/>
                <a:gd name="connsiteY36" fmla="*/ 67743 h 606722"/>
                <a:gd name="connsiteX37" fmla="*/ 83338 w 607639"/>
                <a:gd name="connsiteY37" fmla="*/ 55641 h 606722"/>
                <a:gd name="connsiteX38" fmla="*/ 95441 w 607639"/>
                <a:gd name="connsiteY38" fmla="*/ 43539 h 606722"/>
                <a:gd name="connsiteX39" fmla="*/ 107696 w 607639"/>
                <a:gd name="connsiteY39" fmla="*/ 24173 h 606722"/>
                <a:gd name="connsiteX40" fmla="*/ 24209 w 607639"/>
                <a:gd name="connsiteY40" fmla="*/ 107534 h 606722"/>
                <a:gd name="connsiteX41" fmla="*/ 24209 w 607639"/>
                <a:gd name="connsiteY41" fmla="*/ 499099 h 606722"/>
                <a:gd name="connsiteX42" fmla="*/ 107696 w 607639"/>
                <a:gd name="connsiteY42" fmla="*/ 582549 h 606722"/>
                <a:gd name="connsiteX43" fmla="*/ 499854 w 607639"/>
                <a:gd name="connsiteY43" fmla="*/ 582549 h 606722"/>
                <a:gd name="connsiteX44" fmla="*/ 583430 w 607639"/>
                <a:gd name="connsiteY44" fmla="*/ 499099 h 606722"/>
                <a:gd name="connsiteX45" fmla="*/ 583430 w 607639"/>
                <a:gd name="connsiteY45" fmla="*/ 107534 h 606722"/>
                <a:gd name="connsiteX46" fmla="*/ 499854 w 607639"/>
                <a:gd name="connsiteY46" fmla="*/ 24173 h 606722"/>
                <a:gd name="connsiteX47" fmla="*/ 107696 w 607639"/>
                <a:gd name="connsiteY47" fmla="*/ 0 h 606722"/>
                <a:gd name="connsiteX48" fmla="*/ 499854 w 607639"/>
                <a:gd name="connsiteY48" fmla="*/ 0 h 606722"/>
                <a:gd name="connsiteX49" fmla="*/ 607639 w 607639"/>
                <a:gd name="connsiteY49" fmla="*/ 107534 h 606722"/>
                <a:gd name="connsiteX50" fmla="*/ 607639 w 607639"/>
                <a:gd name="connsiteY50" fmla="*/ 499099 h 606722"/>
                <a:gd name="connsiteX51" fmla="*/ 499854 w 607639"/>
                <a:gd name="connsiteY51" fmla="*/ 606722 h 606722"/>
                <a:gd name="connsiteX52" fmla="*/ 107696 w 607639"/>
                <a:gd name="connsiteY52" fmla="*/ 606722 h 606722"/>
                <a:gd name="connsiteX53" fmla="*/ 0 w 607639"/>
                <a:gd name="connsiteY53" fmla="*/ 499099 h 606722"/>
                <a:gd name="connsiteX54" fmla="*/ 0 w 607639"/>
                <a:gd name="connsiteY54" fmla="*/ 107534 h 606722"/>
                <a:gd name="connsiteX55" fmla="*/ 107696 w 607639"/>
                <a:gd name="connsiteY5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07639" h="606722">
                  <a:moveTo>
                    <a:pt x="364559" y="149685"/>
                  </a:moveTo>
                  <a:cubicBezTo>
                    <a:pt x="360287" y="149685"/>
                    <a:pt x="356014" y="151284"/>
                    <a:pt x="352721" y="154573"/>
                  </a:cubicBezTo>
                  <a:lnTo>
                    <a:pt x="206474" y="300492"/>
                  </a:lnTo>
                  <a:cubicBezTo>
                    <a:pt x="199976" y="306979"/>
                    <a:pt x="199976" y="317644"/>
                    <a:pt x="206474" y="324131"/>
                  </a:cubicBezTo>
                  <a:lnTo>
                    <a:pt x="352721" y="470050"/>
                  </a:lnTo>
                  <a:cubicBezTo>
                    <a:pt x="355925" y="473250"/>
                    <a:pt x="360109" y="474938"/>
                    <a:pt x="364559" y="474938"/>
                  </a:cubicBezTo>
                  <a:cubicBezTo>
                    <a:pt x="369010" y="474938"/>
                    <a:pt x="373193" y="473250"/>
                    <a:pt x="376398" y="470050"/>
                  </a:cubicBezTo>
                  <a:cubicBezTo>
                    <a:pt x="382896" y="463563"/>
                    <a:pt x="382896" y="452988"/>
                    <a:pt x="376398" y="446501"/>
                  </a:cubicBezTo>
                  <a:lnTo>
                    <a:pt x="250535" y="320843"/>
                  </a:lnTo>
                  <a:cubicBezTo>
                    <a:pt x="245817" y="316133"/>
                    <a:pt x="245817" y="308490"/>
                    <a:pt x="250535" y="303780"/>
                  </a:cubicBezTo>
                  <a:lnTo>
                    <a:pt x="376398" y="178122"/>
                  </a:lnTo>
                  <a:cubicBezTo>
                    <a:pt x="382896" y="171635"/>
                    <a:pt x="382896" y="161060"/>
                    <a:pt x="376398" y="154573"/>
                  </a:cubicBezTo>
                  <a:cubicBezTo>
                    <a:pt x="373104" y="151284"/>
                    <a:pt x="368832" y="149685"/>
                    <a:pt x="364559" y="149685"/>
                  </a:cubicBezTo>
                  <a:close/>
                  <a:moveTo>
                    <a:pt x="364559" y="125491"/>
                  </a:moveTo>
                  <a:cubicBezTo>
                    <a:pt x="375040" y="125491"/>
                    <a:pt x="385521" y="129468"/>
                    <a:pt x="393488" y="137421"/>
                  </a:cubicBezTo>
                  <a:cubicBezTo>
                    <a:pt x="409421" y="153328"/>
                    <a:pt x="409421" y="179278"/>
                    <a:pt x="393488" y="195185"/>
                  </a:cubicBezTo>
                  <a:lnTo>
                    <a:pt x="276170" y="312312"/>
                  </a:lnTo>
                  <a:lnTo>
                    <a:pt x="393488" y="429349"/>
                  </a:lnTo>
                  <a:cubicBezTo>
                    <a:pt x="409421" y="445345"/>
                    <a:pt x="409421" y="471206"/>
                    <a:pt x="393488" y="487202"/>
                  </a:cubicBezTo>
                  <a:cubicBezTo>
                    <a:pt x="385744" y="494933"/>
                    <a:pt x="375508" y="499110"/>
                    <a:pt x="364559" y="499110"/>
                  </a:cubicBezTo>
                  <a:cubicBezTo>
                    <a:pt x="353611" y="499110"/>
                    <a:pt x="343374" y="494933"/>
                    <a:pt x="335630" y="487202"/>
                  </a:cubicBezTo>
                  <a:lnTo>
                    <a:pt x="189383" y="341193"/>
                  </a:lnTo>
                  <a:cubicBezTo>
                    <a:pt x="173450" y="325286"/>
                    <a:pt x="173450" y="299337"/>
                    <a:pt x="189383" y="283430"/>
                  </a:cubicBezTo>
                  <a:lnTo>
                    <a:pt x="335630" y="137421"/>
                  </a:lnTo>
                  <a:cubicBezTo>
                    <a:pt x="343597" y="129468"/>
                    <a:pt x="354078" y="125491"/>
                    <a:pt x="364559" y="125491"/>
                  </a:cubicBezTo>
                  <a:close/>
                  <a:moveTo>
                    <a:pt x="487717" y="43539"/>
                  </a:moveTo>
                  <a:lnTo>
                    <a:pt x="512196" y="43539"/>
                  </a:lnTo>
                  <a:cubicBezTo>
                    <a:pt x="518871" y="43539"/>
                    <a:pt x="524301" y="48878"/>
                    <a:pt x="524301" y="55641"/>
                  </a:cubicBezTo>
                  <a:cubicBezTo>
                    <a:pt x="524301" y="62315"/>
                    <a:pt x="518871" y="67743"/>
                    <a:pt x="512196" y="67743"/>
                  </a:cubicBezTo>
                  <a:lnTo>
                    <a:pt x="487717" y="67743"/>
                  </a:lnTo>
                  <a:cubicBezTo>
                    <a:pt x="481041" y="67743"/>
                    <a:pt x="475611" y="62315"/>
                    <a:pt x="475611" y="55641"/>
                  </a:cubicBezTo>
                  <a:cubicBezTo>
                    <a:pt x="475611" y="48878"/>
                    <a:pt x="481041" y="43539"/>
                    <a:pt x="487717" y="43539"/>
                  </a:cubicBezTo>
                  <a:close/>
                  <a:moveTo>
                    <a:pt x="95441" y="43539"/>
                  </a:moveTo>
                  <a:lnTo>
                    <a:pt x="436905" y="43539"/>
                  </a:lnTo>
                  <a:cubicBezTo>
                    <a:pt x="443580" y="43539"/>
                    <a:pt x="449008" y="48878"/>
                    <a:pt x="449008" y="55641"/>
                  </a:cubicBezTo>
                  <a:cubicBezTo>
                    <a:pt x="449008" y="62315"/>
                    <a:pt x="443580" y="67743"/>
                    <a:pt x="436905" y="67743"/>
                  </a:cubicBezTo>
                  <a:lnTo>
                    <a:pt x="95441" y="67743"/>
                  </a:lnTo>
                  <a:cubicBezTo>
                    <a:pt x="88766" y="67743"/>
                    <a:pt x="83338" y="62315"/>
                    <a:pt x="83338" y="55641"/>
                  </a:cubicBezTo>
                  <a:cubicBezTo>
                    <a:pt x="83338" y="48878"/>
                    <a:pt x="88766" y="43539"/>
                    <a:pt x="95441" y="43539"/>
                  </a:cubicBezTo>
                  <a:close/>
                  <a:moveTo>
                    <a:pt x="107696" y="24173"/>
                  </a:moveTo>
                  <a:cubicBezTo>
                    <a:pt x="61680" y="24173"/>
                    <a:pt x="24209" y="61588"/>
                    <a:pt x="24209" y="107534"/>
                  </a:cubicBezTo>
                  <a:lnTo>
                    <a:pt x="24209" y="499099"/>
                  </a:lnTo>
                  <a:cubicBezTo>
                    <a:pt x="24209" y="545134"/>
                    <a:pt x="61680" y="582549"/>
                    <a:pt x="107696" y="582549"/>
                  </a:cubicBezTo>
                  <a:lnTo>
                    <a:pt x="499854" y="582549"/>
                  </a:lnTo>
                  <a:cubicBezTo>
                    <a:pt x="545959" y="582549"/>
                    <a:pt x="583430" y="545134"/>
                    <a:pt x="583430" y="499099"/>
                  </a:cubicBezTo>
                  <a:lnTo>
                    <a:pt x="583430" y="107534"/>
                  </a:lnTo>
                  <a:cubicBezTo>
                    <a:pt x="583430" y="61588"/>
                    <a:pt x="545959" y="24173"/>
                    <a:pt x="499854" y="24173"/>
                  </a:cubicBezTo>
                  <a:close/>
                  <a:moveTo>
                    <a:pt x="107696" y="0"/>
                  </a:moveTo>
                  <a:lnTo>
                    <a:pt x="499854" y="0"/>
                  </a:lnTo>
                  <a:cubicBezTo>
                    <a:pt x="559309" y="0"/>
                    <a:pt x="607639" y="48257"/>
                    <a:pt x="607639" y="107534"/>
                  </a:cubicBezTo>
                  <a:lnTo>
                    <a:pt x="607639" y="499099"/>
                  </a:lnTo>
                  <a:cubicBezTo>
                    <a:pt x="607639" y="558465"/>
                    <a:pt x="559309" y="606722"/>
                    <a:pt x="499854" y="606722"/>
                  </a:cubicBezTo>
                  <a:lnTo>
                    <a:pt x="107696" y="606722"/>
                  </a:lnTo>
                  <a:cubicBezTo>
                    <a:pt x="48330" y="606722"/>
                    <a:pt x="0" y="558465"/>
                    <a:pt x="0" y="499099"/>
                  </a:cubicBezTo>
                  <a:lnTo>
                    <a:pt x="0" y="107534"/>
                  </a:lnTo>
                  <a:cubicBezTo>
                    <a:pt x="0" y="48257"/>
                    <a:pt x="48330" y="0"/>
                    <a:pt x="107696" y="0"/>
                  </a:cubicBezTo>
                  <a:close/>
                </a:path>
              </a:pathLst>
            </a:custGeom>
            <a:solidFill>
              <a:srgbClr val="51A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: 圆角 17"/>
            <p:cNvSpPr/>
            <p:nvPr/>
          </p:nvSpPr>
          <p:spPr>
            <a:xfrm>
              <a:off x="3492500" y="2665413"/>
              <a:ext cx="2951163" cy="403225"/>
            </a:xfrm>
            <a:prstGeom prst="roundRect">
              <a:avLst/>
            </a:prstGeom>
            <a:solidFill>
              <a:srgbClr val="51A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稻壳儿搜索【幻雨工作室】_8"/>
            <p:cNvSpPr/>
            <p:nvPr/>
          </p:nvSpPr>
          <p:spPr bwMode="auto">
            <a:xfrm flipH="1">
              <a:off x="2843213" y="3248025"/>
              <a:ext cx="433387" cy="431800"/>
            </a:xfrm>
            <a:custGeom>
              <a:avLst/>
              <a:gdLst>
                <a:gd name="connsiteX0" fmla="*/ 364559 w 607639"/>
                <a:gd name="connsiteY0" fmla="*/ 149685 h 606722"/>
                <a:gd name="connsiteX1" fmla="*/ 352721 w 607639"/>
                <a:gd name="connsiteY1" fmla="*/ 154573 h 606722"/>
                <a:gd name="connsiteX2" fmla="*/ 206474 w 607639"/>
                <a:gd name="connsiteY2" fmla="*/ 300492 h 606722"/>
                <a:gd name="connsiteX3" fmla="*/ 206474 w 607639"/>
                <a:gd name="connsiteY3" fmla="*/ 324131 h 606722"/>
                <a:gd name="connsiteX4" fmla="*/ 352721 w 607639"/>
                <a:gd name="connsiteY4" fmla="*/ 470050 h 606722"/>
                <a:gd name="connsiteX5" fmla="*/ 364559 w 607639"/>
                <a:gd name="connsiteY5" fmla="*/ 474938 h 606722"/>
                <a:gd name="connsiteX6" fmla="*/ 376398 w 607639"/>
                <a:gd name="connsiteY6" fmla="*/ 470050 h 606722"/>
                <a:gd name="connsiteX7" fmla="*/ 376398 w 607639"/>
                <a:gd name="connsiteY7" fmla="*/ 446501 h 606722"/>
                <a:gd name="connsiteX8" fmla="*/ 250535 w 607639"/>
                <a:gd name="connsiteY8" fmla="*/ 320843 h 606722"/>
                <a:gd name="connsiteX9" fmla="*/ 250535 w 607639"/>
                <a:gd name="connsiteY9" fmla="*/ 303780 h 606722"/>
                <a:gd name="connsiteX10" fmla="*/ 376398 w 607639"/>
                <a:gd name="connsiteY10" fmla="*/ 178122 h 606722"/>
                <a:gd name="connsiteX11" fmla="*/ 376398 w 607639"/>
                <a:gd name="connsiteY11" fmla="*/ 154573 h 606722"/>
                <a:gd name="connsiteX12" fmla="*/ 364559 w 607639"/>
                <a:gd name="connsiteY12" fmla="*/ 149685 h 606722"/>
                <a:gd name="connsiteX13" fmla="*/ 364559 w 607639"/>
                <a:gd name="connsiteY13" fmla="*/ 125491 h 606722"/>
                <a:gd name="connsiteX14" fmla="*/ 393488 w 607639"/>
                <a:gd name="connsiteY14" fmla="*/ 137421 h 606722"/>
                <a:gd name="connsiteX15" fmla="*/ 393488 w 607639"/>
                <a:gd name="connsiteY15" fmla="*/ 195185 h 606722"/>
                <a:gd name="connsiteX16" fmla="*/ 276170 w 607639"/>
                <a:gd name="connsiteY16" fmla="*/ 312312 h 606722"/>
                <a:gd name="connsiteX17" fmla="*/ 393488 w 607639"/>
                <a:gd name="connsiteY17" fmla="*/ 429349 h 606722"/>
                <a:gd name="connsiteX18" fmla="*/ 393488 w 607639"/>
                <a:gd name="connsiteY18" fmla="*/ 487202 h 606722"/>
                <a:gd name="connsiteX19" fmla="*/ 364559 w 607639"/>
                <a:gd name="connsiteY19" fmla="*/ 499110 h 606722"/>
                <a:gd name="connsiteX20" fmla="*/ 335630 w 607639"/>
                <a:gd name="connsiteY20" fmla="*/ 487202 h 606722"/>
                <a:gd name="connsiteX21" fmla="*/ 189383 w 607639"/>
                <a:gd name="connsiteY21" fmla="*/ 341193 h 606722"/>
                <a:gd name="connsiteX22" fmla="*/ 189383 w 607639"/>
                <a:gd name="connsiteY22" fmla="*/ 283430 h 606722"/>
                <a:gd name="connsiteX23" fmla="*/ 335630 w 607639"/>
                <a:gd name="connsiteY23" fmla="*/ 137421 h 606722"/>
                <a:gd name="connsiteX24" fmla="*/ 364559 w 607639"/>
                <a:gd name="connsiteY24" fmla="*/ 125491 h 606722"/>
                <a:gd name="connsiteX25" fmla="*/ 487717 w 607639"/>
                <a:gd name="connsiteY25" fmla="*/ 43539 h 606722"/>
                <a:gd name="connsiteX26" fmla="*/ 512196 w 607639"/>
                <a:gd name="connsiteY26" fmla="*/ 43539 h 606722"/>
                <a:gd name="connsiteX27" fmla="*/ 524301 w 607639"/>
                <a:gd name="connsiteY27" fmla="*/ 55641 h 606722"/>
                <a:gd name="connsiteX28" fmla="*/ 512196 w 607639"/>
                <a:gd name="connsiteY28" fmla="*/ 67743 h 606722"/>
                <a:gd name="connsiteX29" fmla="*/ 487717 w 607639"/>
                <a:gd name="connsiteY29" fmla="*/ 67743 h 606722"/>
                <a:gd name="connsiteX30" fmla="*/ 475611 w 607639"/>
                <a:gd name="connsiteY30" fmla="*/ 55641 h 606722"/>
                <a:gd name="connsiteX31" fmla="*/ 487717 w 607639"/>
                <a:gd name="connsiteY31" fmla="*/ 43539 h 606722"/>
                <a:gd name="connsiteX32" fmla="*/ 95441 w 607639"/>
                <a:gd name="connsiteY32" fmla="*/ 43539 h 606722"/>
                <a:gd name="connsiteX33" fmla="*/ 436905 w 607639"/>
                <a:gd name="connsiteY33" fmla="*/ 43539 h 606722"/>
                <a:gd name="connsiteX34" fmla="*/ 449008 w 607639"/>
                <a:gd name="connsiteY34" fmla="*/ 55641 h 606722"/>
                <a:gd name="connsiteX35" fmla="*/ 436905 w 607639"/>
                <a:gd name="connsiteY35" fmla="*/ 67743 h 606722"/>
                <a:gd name="connsiteX36" fmla="*/ 95441 w 607639"/>
                <a:gd name="connsiteY36" fmla="*/ 67743 h 606722"/>
                <a:gd name="connsiteX37" fmla="*/ 83338 w 607639"/>
                <a:gd name="connsiteY37" fmla="*/ 55641 h 606722"/>
                <a:gd name="connsiteX38" fmla="*/ 95441 w 607639"/>
                <a:gd name="connsiteY38" fmla="*/ 43539 h 606722"/>
                <a:gd name="connsiteX39" fmla="*/ 107696 w 607639"/>
                <a:gd name="connsiteY39" fmla="*/ 24173 h 606722"/>
                <a:gd name="connsiteX40" fmla="*/ 24209 w 607639"/>
                <a:gd name="connsiteY40" fmla="*/ 107534 h 606722"/>
                <a:gd name="connsiteX41" fmla="*/ 24209 w 607639"/>
                <a:gd name="connsiteY41" fmla="*/ 499099 h 606722"/>
                <a:gd name="connsiteX42" fmla="*/ 107696 w 607639"/>
                <a:gd name="connsiteY42" fmla="*/ 582549 h 606722"/>
                <a:gd name="connsiteX43" fmla="*/ 499854 w 607639"/>
                <a:gd name="connsiteY43" fmla="*/ 582549 h 606722"/>
                <a:gd name="connsiteX44" fmla="*/ 583430 w 607639"/>
                <a:gd name="connsiteY44" fmla="*/ 499099 h 606722"/>
                <a:gd name="connsiteX45" fmla="*/ 583430 w 607639"/>
                <a:gd name="connsiteY45" fmla="*/ 107534 h 606722"/>
                <a:gd name="connsiteX46" fmla="*/ 499854 w 607639"/>
                <a:gd name="connsiteY46" fmla="*/ 24173 h 606722"/>
                <a:gd name="connsiteX47" fmla="*/ 107696 w 607639"/>
                <a:gd name="connsiteY47" fmla="*/ 0 h 606722"/>
                <a:gd name="connsiteX48" fmla="*/ 499854 w 607639"/>
                <a:gd name="connsiteY48" fmla="*/ 0 h 606722"/>
                <a:gd name="connsiteX49" fmla="*/ 607639 w 607639"/>
                <a:gd name="connsiteY49" fmla="*/ 107534 h 606722"/>
                <a:gd name="connsiteX50" fmla="*/ 607639 w 607639"/>
                <a:gd name="connsiteY50" fmla="*/ 499099 h 606722"/>
                <a:gd name="connsiteX51" fmla="*/ 499854 w 607639"/>
                <a:gd name="connsiteY51" fmla="*/ 606722 h 606722"/>
                <a:gd name="connsiteX52" fmla="*/ 107696 w 607639"/>
                <a:gd name="connsiteY52" fmla="*/ 606722 h 606722"/>
                <a:gd name="connsiteX53" fmla="*/ 0 w 607639"/>
                <a:gd name="connsiteY53" fmla="*/ 499099 h 606722"/>
                <a:gd name="connsiteX54" fmla="*/ 0 w 607639"/>
                <a:gd name="connsiteY54" fmla="*/ 107534 h 606722"/>
                <a:gd name="connsiteX55" fmla="*/ 107696 w 607639"/>
                <a:gd name="connsiteY5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07639" h="606722">
                  <a:moveTo>
                    <a:pt x="364559" y="149685"/>
                  </a:moveTo>
                  <a:cubicBezTo>
                    <a:pt x="360287" y="149685"/>
                    <a:pt x="356014" y="151284"/>
                    <a:pt x="352721" y="154573"/>
                  </a:cubicBezTo>
                  <a:lnTo>
                    <a:pt x="206474" y="300492"/>
                  </a:lnTo>
                  <a:cubicBezTo>
                    <a:pt x="199976" y="306979"/>
                    <a:pt x="199976" y="317644"/>
                    <a:pt x="206474" y="324131"/>
                  </a:cubicBezTo>
                  <a:lnTo>
                    <a:pt x="352721" y="470050"/>
                  </a:lnTo>
                  <a:cubicBezTo>
                    <a:pt x="355925" y="473250"/>
                    <a:pt x="360109" y="474938"/>
                    <a:pt x="364559" y="474938"/>
                  </a:cubicBezTo>
                  <a:cubicBezTo>
                    <a:pt x="369010" y="474938"/>
                    <a:pt x="373193" y="473250"/>
                    <a:pt x="376398" y="470050"/>
                  </a:cubicBezTo>
                  <a:cubicBezTo>
                    <a:pt x="382896" y="463563"/>
                    <a:pt x="382896" y="452988"/>
                    <a:pt x="376398" y="446501"/>
                  </a:cubicBezTo>
                  <a:lnTo>
                    <a:pt x="250535" y="320843"/>
                  </a:lnTo>
                  <a:cubicBezTo>
                    <a:pt x="245817" y="316133"/>
                    <a:pt x="245817" y="308490"/>
                    <a:pt x="250535" y="303780"/>
                  </a:cubicBezTo>
                  <a:lnTo>
                    <a:pt x="376398" y="178122"/>
                  </a:lnTo>
                  <a:cubicBezTo>
                    <a:pt x="382896" y="171635"/>
                    <a:pt x="382896" y="161060"/>
                    <a:pt x="376398" y="154573"/>
                  </a:cubicBezTo>
                  <a:cubicBezTo>
                    <a:pt x="373104" y="151284"/>
                    <a:pt x="368832" y="149685"/>
                    <a:pt x="364559" y="149685"/>
                  </a:cubicBezTo>
                  <a:close/>
                  <a:moveTo>
                    <a:pt x="364559" y="125491"/>
                  </a:moveTo>
                  <a:cubicBezTo>
                    <a:pt x="375040" y="125491"/>
                    <a:pt x="385521" y="129468"/>
                    <a:pt x="393488" y="137421"/>
                  </a:cubicBezTo>
                  <a:cubicBezTo>
                    <a:pt x="409421" y="153328"/>
                    <a:pt x="409421" y="179278"/>
                    <a:pt x="393488" y="195185"/>
                  </a:cubicBezTo>
                  <a:lnTo>
                    <a:pt x="276170" y="312312"/>
                  </a:lnTo>
                  <a:lnTo>
                    <a:pt x="393488" y="429349"/>
                  </a:lnTo>
                  <a:cubicBezTo>
                    <a:pt x="409421" y="445345"/>
                    <a:pt x="409421" y="471206"/>
                    <a:pt x="393488" y="487202"/>
                  </a:cubicBezTo>
                  <a:cubicBezTo>
                    <a:pt x="385744" y="494933"/>
                    <a:pt x="375508" y="499110"/>
                    <a:pt x="364559" y="499110"/>
                  </a:cubicBezTo>
                  <a:cubicBezTo>
                    <a:pt x="353611" y="499110"/>
                    <a:pt x="343374" y="494933"/>
                    <a:pt x="335630" y="487202"/>
                  </a:cubicBezTo>
                  <a:lnTo>
                    <a:pt x="189383" y="341193"/>
                  </a:lnTo>
                  <a:cubicBezTo>
                    <a:pt x="173450" y="325286"/>
                    <a:pt x="173450" y="299337"/>
                    <a:pt x="189383" y="283430"/>
                  </a:cubicBezTo>
                  <a:lnTo>
                    <a:pt x="335630" y="137421"/>
                  </a:lnTo>
                  <a:cubicBezTo>
                    <a:pt x="343597" y="129468"/>
                    <a:pt x="354078" y="125491"/>
                    <a:pt x="364559" y="125491"/>
                  </a:cubicBezTo>
                  <a:close/>
                  <a:moveTo>
                    <a:pt x="487717" y="43539"/>
                  </a:moveTo>
                  <a:lnTo>
                    <a:pt x="512196" y="43539"/>
                  </a:lnTo>
                  <a:cubicBezTo>
                    <a:pt x="518871" y="43539"/>
                    <a:pt x="524301" y="48878"/>
                    <a:pt x="524301" y="55641"/>
                  </a:cubicBezTo>
                  <a:cubicBezTo>
                    <a:pt x="524301" y="62315"/>
                    <a:pt x="518871" y="67743"/>
                    <a:pt x="512196" y="67743"/>
                  </a:cubicBezTo>
                  <a:lnTo>
                    <a:pt x="487717" y="67743"/>
                  </a:lnTo>
                  <a:cubicBezTo>
                    <a:pt x="481041" y="67743"/>
                    <a:pt x="475611" y="62315"/>
                    <a:pt x="475611" y="55641"/>
                  </a:cubicBezTo>
                  <a:cubicBezTo>
                    <a:pt x="475611" y="48878"/>
                    <a:pt x="481041" y="43539"/>
                    <a:pt x="487717" y="43539"/>
                  </a:cubicBezTo>
                  <a:close/>
                  <a:moveTo>
                    <a:pt x="95441" y="43539"/>
                  </a:moveTo>
                  <a:lnTo>
                    <a:pt x="436905" y="43539"/>
                  </a:lnTo>
                  <a:cubicBezTo>
                    <a:pt x="443580" y="43539"/>
                    <a:pt x="449008" y="48878"/>
                    <a:pt x="449008" y="55641"/>
                  </a:cubicBezTo>
                  <a:cubicBezTo>
                    <a:pt x="449008" y="62315"/>
                    <a:pt x="443580" y="67743"/>
                    <a:pt x="436905" y="67743"/>
                  </a:cubicBezTo>
                  <a:lnTo>
                    <a:pt x="95441" y="67743"/>
                  </a:lnTo>
                  <a:cubicBezTo>
                    <a:pt x="88766" y="67743"/>
                    <a:pt x="83338" y="62315"/>
                    <a:pt x="83338" y="55641"/>
                  </a:cubicBezTo>
                  <a:cubicBezTo>
                    <a:pt x="83338" y="48878"/>
                    <a:pt x="88766" y="43539"/>
                    <a:pt x="95441" y="43539"/>
                  </a:cubicBezTo>
                  <a:close/>
                  <a:moveTo>
                    <a:pt x="107696" y="24173"/>
                  </a:moveTo>
                  <a:cubicBezTo>
                    <a:pt x="61680" y="24173"/>
                    <a:pt x="24209" y="61588"/>
                    <a:pt x="24209" y="107534"/>
                  </a:cubicBezTo>
                  <a:lnTo>
                    <a:pt x="24209" y="499099"/>
                  </a:lnTo>
                  <a:cubicBezTo>
                    <a:pt x="24209" y="545134"/>
                    <a:pt x="61680" y="582549"/>
                    <a:pt x="107696" y="582549"/>
                  </a:cubicBezTo>
                  <a:lnTo>
                    <a:pt x="499854" y="582549"/>
                  </a:lnTo>
                  <a:cubicBezTo>
                    <a:pt x="545959" y="582549"/>
                    <a:pt x="583430" y="545134"/>
                    <a:pt x="583430" y="499099"/>
                  </a:cubicBezTo>
                  <a:lnTo>
                    <a:pt x="583430" y="107534"/>
                  </a:lnTo>
                  <a:cubicBezTo>
                    <a:pt x="583430" y="61588"/>
                    <a:pt x="545959" y="24173"/>
                    <a:pt x="499854" y="24173"/>
                  </a:cubicBezTo>
                  <a:close/>
                  <a:moveTo>
                    <a:pt x="107696" y="0"/>
                  </a:moveTo>
                  <a:lnTo>
                    <a:pt x="499854" y="0"/>
                  </a:lnTo>
                  <a:cubicBezTo>
                    <a:pt x="559309" y="0"/>
                    <a:pt x="607639" y="48257"/>
                    <a:pt x="607639" y="107534"/>
                  </a:cubicBezTo>
                  <a:lnTo>
                    <a:pt x="607639" y="499099"/>
                  </a:lnTo>
                  <a:cubicBezTo>
                    <a:pt x="607639" y="558465"/>
                    <a:pt x="559309" y="606722"/>
                    <a:pt x="499854" y="606722"/>
                  </a:cubicBezTo>
                  <a:lnTo>
                    <a:pt x="107696" y="606722"/>
                  </a:lnTo>
                  <a:cubicBezTo>
                    <a:pt x="48330" y="606722"/>
                    <a:pt x="0" y="558465"/>
                    <a:pt x="0" y="499099"/>
                  </a:cubicBezTo>
                  <a:lnTo>
                    <a:pt x="0" y="107534"/>
                  </a:lnTo>
                  <a:cubicBezTo>
                    <a:pt x="0" y="48257"/>
                    <a:pt x="48330" y="0"/>
                    <a:pt x="107696" y="0"/>
                  </a:cubicBezTo>
                  <a:close/>
                </a:path>
              </a:pathLst>
            </a:custGeom>
            <a:solidFill>
              <a:srgbClr val="5CD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矩形: 圆角 19"/>
            <p:cNvSpPr/>
            <p:nvPr/>
          </p:nvSpPr>
          <p:spPr>
            <a:xfrm>
              <a:off x="3492500" y="3276600"/>
              <a:ext cx="2951163" cy="403225"/>
            </a:xfrm>
            <a:prstGeom prst="roundRect">
              <a:avLst/>
            </a:prstGeom>
            <a:solidFill>
              <a:srgbClr val="5CD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矩形: 圆角 21"/>
            <p:cNvSpPr/>
            <p:nvPr/>
          </p:nvSpPr>
          <p:spPr>
            <a:xfrm>
              <a:off x="3492500" y="3890963"/>
              <a:ext cx="2951163" cy="401637"/>
            </a:xfrm>
            <a:prstGeom prst="roundRect">
              <a:avLst/>
            </a:prstGeom>
            <a:solidFill>
              <a:srgbClr val="51A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061541" y="3517454"/>
            <a:ext cx="1687845" cy="520253"/>
            <a:chOff x="7452710" y="2071352"/>
            <a:chExt cx="1687845" cy="520253"/>
          </a:xfrm>
        </p:grpSpPr>
        <p:sp>
          <p:nvSpPr>
            <p:cNvPr id="17" name="矩形 21"/>
            <p:cNvSpPr>
              <a:spLocks noChangeArrowheads="1"/>
            </p:cNvSpPr>
            <p:nvPr/>
          </p:nvSpPr>
          <p:spPr bwMode="auto">
            <a:xfrm>
              <a:off x="7454312" y="2071352"/>
              <a:ext cx="109728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票价数据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452710" y="2331255"/>
              <a:ext cx="1687845" cy="260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price.txt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061542" y="1766285"/>
            <a:ext cx="1687845" cy="508261"/>
            <a:chOff x="7452710" y="2084604"/>
            <a:chExt cx="1687845" cy="508261"/>
          </a:xfrm>
        </p:grpSpPr>
        <p:sp>
          <p:nvSpPr>
            <p:cNvPr id="20" name="矩形 21"/>
            <p:cNvSpPr>
              <a:spLocks noChangeArrowheads="1"/>
            </p:cNvSpPr>
            <p:nvPr/>
          </p:nvSpPr>
          <p:spPr bwMode="auto">
            <a:xfrm>
              <a:off x="7454312" y="2084604"/>
              <a:ext cx="11079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航班数据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flight.txt</a:t>
              </a: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067892" y="4380164"/>
            <a:ext cx="1687845" cy="507001"/>
            <a:chOff x="7452710" y="2084604"/>
            <a:chExt cx="1687845" cy="507001"/>
          </a:xfrm>
        </p:grpSpPr>
        <p:sp>
          <p:nvSpPr>
            <p:cNvPr id="23" name="矩形 21"/>
            <p:cNvSpPr>
              <a:spLocks noChangeArrowheads="1"/>
            </p:cNvSpPr>
            <p:nvPr/>
          </p:nvSpPr>
          <p:spPr bwMode="auto">
            <a:xfrm>
              <a:off x="7454312" y="2084604"/>
              <a:ext cx="155448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票价规则数据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452710" y="2331255"/>
              <a:ext cx="1687845" cy="260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priceRule.txt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069795" y="2652616"/>
            <a:ext cx="1687845" cy="508261"/>
            <a:chOff x="7452710" y="2084604"/>
            <a:chExt cx="1687845" cy="508261"/>
          </a:xfrm>
        </p:grpSpPr>
        <p:sp>
          <p:nvSpPr>
            <p:cNvPr id="26" name="矩形 25"/>
            <p:cNvSpPr>
              <a:spLocks noChangeArrowheads="1"/>
            </p:cNvSpPr>
            <p:nvPr/>
          </p:nvSpPr>
          <p:spPr bwMode="auto">
            <a:xfrm>
              <a:off x="7454312" y="2084604"/>
              <a:ext cx="15696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航班余座数据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remainingSeat.txt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6440896" y="1884367"/>
            <a:ext cx="478536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多万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条航班和余座数据，近两个月的航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班数相对密集，能够很好地模拟当前国内航空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的运力。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" name="稻壳儿搜索【幻雨工作室】_8"/>
          <p:cNvSpPr/>
          <p:nvPr/>
        </p:nvSpPr>
        <p:spPr bwMode="auto">
          <a:xfrm flipH="1">
            <a:off x="865461" y="4259698"/>
            <a:ext cx="621243" cy="618968"/>
          </a:xfrm>
          <a:custGeom>
            <a:avLst/>
            <a:gdLst>
              <a:gd name="connsiteX0" fmla="*/ 364559 w 607639"/>
              <a:gd name="connsiteY0" fmla="*/ 149685 h 606722"/>
              <a:gd name="connsiteX1" fmla="*/ 352721 w 607639"/>
              <a:gd name="connsiteY1" fmla="*/ 154573 h 606722"/>
              <a:gd name="connsiteX2" fmla="*/ 206474 w 607639"/>
              <a:gd name="connsiteY2" fmla="*/ 300492 h 606722"/>
              <a:gd name="connsiteX3" fmla="*/ 206474 w 607639"/>
              <a:gd name="connsiteY3" fmla="*/ 324131 h 606722"/>
              <a:gd name="connsiteX4" fmla="*/ 352721 w 607639"/>
              <a:gd name="connsiteY4" fmla="*/ 470050 h 606722"/>
              <a:gd name="connsiteX5" fmla="*/ 364559 w 607639"/>
              <a:gd name="connsiteY5" fmla="*/ 474938 h 606722"/>
              <a:gd name="connsiteX6" fmla="*/ 376398 w 607639"/>
              <a:gd name="connsiteY6" fmla="*/ 470050 h 606722"/>
              <a:gd name="connsiteX7" fmla="*/ 376398 w 607639"/>
              <a:gd name="connsiteY7" fmla="*/ 446501 h 606722"/>
              <a:gd name="connsiteX8" fmla="*/ 250535 w 607639"/>
              <a:gd name="connsiteY8" fmla="*/ 320843 h 606722"/>
              <a:gd name="connsiteX9" fmla="*/ 250535 w 607639"/>
              <a:gd name="connsiteY9" fmla="*/ 303780 h 606722"/>
              <a:gd name="connsiteX10" fmla="*/ 376398 w 607639"/>
              <a:gd name="connsiteY10" fmla="*/ 178122 h 606722"/>
              <a:gd name="connsiteX11" fmla="*/ 376398 w 607639"/>
              <a:gd name="connsiteY11" fmla="*/ 154573 h 606722"/>
              <a:gd name="connsiteX12" fmla="*/ 364559 w 607639"/>
              <a:gd name="connsiteY12" fmla="*/ 149685 h 606722"/>
              <a:gd name="connsiteX13" fmla="*/ 364559 w 607639"/>
              <a:gd name="connsiteY13" fmla="*/ 125491 h 606722"/>
              <a:gd name="connsiteX14" fmla="*/ 393488 w 607639"/>
              <a:gd name="connsiteY14" fmla="*/ 137421 h 606722"/>
              <a:gd name="connsiteX15" fmla="*/ 393488 w 607639"/>
              <a:gd name="connsiteY15" fmla="*/ 195185 h 606722"/>
              <a:gd name="connsiteX16" fmla="*/ 276170 w 607639"/>
              <a:gd name="connsiteY16" fmla="*/ 312312 h 606722"/>
              <a:gd name="connsiteX17" fmla="*/ 393488 w 607639"/>
              <a:gd name="connsiteY17" fmla="*/ 429349 h 606722"/>
              <a:gd name="connsiteX18" fmla="*/ 393488 w 607639"/>
              <a:gd name="connsiteY18" fmla="*/ 487202 h 606722"/>
              <a:gd name="connsiteX19" fmla="*/ 364559 w 607639"/>
              <a:gd name="connsiteY19" fmla="*/ 499110 h 606722"/>
              <a:gd name="connsiteX20" fmla="*/ 335630 w 607639"/>
              <a:gd name="connsiteY20" fmla="*/ 487202 h 606722"/>
              <a:gd name="connsiteX21" fmla="*/ 189383 w 607639"/>
              <a:gd name="connsiteY21" fmla="*/ 341193 h 606722"/>
              <a:gd name="connsiteX22" fmla="*/ 189383 w 607639"/>
              <a:gd name="connsiteY22" fmla="*/ 283430 h 606722"/>
              <a:gd name="connsiteX23" fmla="*/ 335630 w 607639"/>
              <a:gd name="connsiteY23" fmla="*/ 137421 h 606722"/>
              <a:gd name="connsiteX24" fmla="*/ 364559 w 607639"/>
              <a:gd name="connsiteY24" fmla="*/ 125491 h 606722"/>
              <a:gd name="connsiteX25" fmla="*/ 487717 w 607639"/>
              <a:gd name="connsiteY25" fmla="*/ 43539 h 606722"/>
              <a:gd name="connsiteX26" fmla="*/ 512196 w 607639"/>
              <a:gd name="connsiteY26" fmla="*/ 43539 h 606722"/>
              <a:gd name="connsiteX27" fmla="*/ 524301 w 607639"/>
              <a:gd name="connsiteY27" fmla="*/ 55641 h 606722"/>
              <a:gd name="connsiteX28" fmla="*/ 512196 w 607639"/>
              <a:gd name="connsiteY28" fmla="*/ 67743 h 606722"/>
              <a:gd name="connsiteX29" fmla="*/ 487717 w 607639"/>
              <a:gd name="connsiteY29" fmla="*/ 67743 h 606722"/>
              <a:gd name="connsiteX30" fmla="*/ 475611 w 607639"/>
              <a:gd name="connsiteY30" fmla="*/ 55641 h 606722"/>
              <a:gd name="connsiteX31" fmla="*/ 487717 w 607639"/>
              <a:gd name="connsiteY31" fmla="*/ 43539 h 606722"/>
              <a:gd name="connsiteX32" fmla="*/ 95441 w 607639"/>
              <a:gd name="connsiteY32" fmla="*/ 43539 h 606722"/>
              <a:gd name="connsiteX33" fmla="*/ 436905 w 607639"/>
              <a:gd name="connsiteY33" fmla="*/ 43539 h 606722"/>
              <a:gd name="connsiteX34" fmla="*/ 449008 w 607639"/>
              <a:gd name="connsiteY34" fmla="*/ 55641 h 606722"/>
              <a:gd name="connsiteX35" fmla="*/ 436905 w 607639"/>
              <a:gd name="connsiteY35" fmla="*/ 67743 h 606722"/>
              <a:gd name="connsiteX36" fmla="*/ 95441 w 607639"/>
              <a:gd name="connsiteY36" fmla="*/ 67743 h 606722"/>
              <a:gd name="connsiteX37" fmla="*/ 83338 w 607639"/>
              <a:gd name="connsiteY37" fmla="*/ 55641 h 606722"/>
              <a:gd name="connsiteX38" fmla="*/ 95441 w 607639"/>
              <a:gd name="connsiteY38" fmla="*/ 43539 h 606722"/>
              <a:gd name="connsiteX39" fmla="*/ 107696 w 607639"/>
              <a:gd name="connsiteY39" fmla="*/ 24173 h 606722"/>
              <a:gd name="connsiteX40" fmla="*/ 24209 w 607639"/>
              <a:gd name="connsiteY40" fmla="*/ 107534 h 606722"/>
              <a:gd name="connsiteX41" fmla="*/ 24209 w 607639"/>
              <a:gd name="connsiteY41" fmla="*/ 499099 h 606722"/>
              <a:gd name="connsiteX42" fmla="*/ 107696 w 607639"/>
              <a:gd name="connsiteY42" fmla="*/ 582549 h 606722"/>
              <a:gd name="connsiteX43" fmla="*/ 499854 w 607639"/>
              <a:gd name="connsiteY43" fmla="*/ 582549 h 606722"/>
              <a:gd name="connsiteX44" fmla="*/ 583430 w 607639"/>
              <a:gd name="connsiteY44" fmla="*/ 499099 h 606722"/>
              <a:gd name="connsiteX45" fmla="*/ 583430 w 607639"/>
              <a:gd name="connsiteY45" fmla="*/ 107534 h 606722"/>
              <a:gd name="connsiteX46" fmla="*/ 499854 w 607639"/>
              <a:gd name="connsiteY46" fmla="*/ 24173 h 606722"/>
              <a:gd name="connsiteX47" fmla="*/ 107696 w 607639"/>
              <a:gd name="connsiteY47" fmla="*/ 0 h 606722"/>
              <a:gd name="connsiteX48" fmla="*/ 499854 w 607639"/>
              <a:gd name="connsiteY48" fmla="*/ 0 h 606722"/>
              <a:gd name="connsiteX49" fmla="*/ 607639 w 607639"/>
              <a:gd name="connsiteY49" fmla="*/ 107534 h 606722"/>
              <a:gd name="connsiteX50" fmla="*/ 607639 w 607639"/>
              <a:gd name="connsiteY50" fmla="*/ 499099 h 606722"/>
              <a:gd name="connsiteX51" fmla="*/ 499854 w 607639"/>
              <a:gd name="connsiteY51" fmla="*/ 606722 h 606722"/>
              <a:gd name="connsiteX52" fmla="*/ 107696 w 607639"/>
              <a:gd name="connsiteY52" fmla="*/ 606722 h 606722"/>
              <a:gd name="connsiteX53" fmla="*/ 0 w 607639"/>
              <a:gd name="connsiteY53" fmla="*/ 499099 h 606722"/>
              <a:gd name="connsiteX54" fmla="*/ 0 w 607639"/>
              <a:gd name="connsiteY54" fmla="*/ 107534 h 606722"/>
              <a:gd name="connsiteX55" fmla="*/ 107696 w 607639"/>
              <a:gd name="connsiteY5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07639" h="606722">
                <a:moveTo>
                  <a:pt x="364559" y="149685"/>
                </a:moveTo>
                <a:cubicBezTo>
                  <a:pt x="360287" y="149685"/>
                  <a:pt x="356014" y="151284"/>
                  <a:pt x="352721" y="154573"/>
                </a:cubicBezTo>
                <a:lnTo>
                  <a:pt x="206474" y="300492"/>
                </a:lnTo>
                <a:cubicBezTo>
                  <a:pt x="199976" y="306979"/>
                  <a:pt x="199976" y="317644"/>
                  <a:pt x="206474" y="324131"/>
                </a:cubicBezTo>
                <a:lnTo>
                  <a:pt x="352721" y="470050"/>
                </a:lnTo>
                <a:cubicBezTo>
                  <a:pt x="355925" y="473250"/>
                  <a:pt x="360109" y="474938"/>
                  <a:pt x="364559" y="474938"/>
                </a:cubicBezTo>
                <a:cubicBezTo>
                  <a:pt x="369010" y="474938"/>
                  <a:pt x="373193" y="473250"/>
                  <a:pt x="376398" y="470050"/>
                </a:cubicBezTo>
                <a:cubicBezTo>
                  <a:pt x="382896" y="463563"/>
                  <a:pt x="382896" y="452988"/>
                  <a:pt x="376398" y="446501"/>
                </a:cubicBezTo>
                <a:lnTo>
                  <a:pt x="250535" y="320843"/>
                </a:lnTo>
                <a:cubicBezTo>
                  <a:pt x="245817" y="316133"/>
                  <a:pt x="245817" y="308490"/>
                  <a:pt x="250535" y="303780"/>
                </a:cubicBezTo>
                <a:lnTo>
                  <a:pt x="376398" y="178122"/>
                </a:lnTo>
                <a:cubicBezTo>
                  <a:pt x="382896" y="171635"/>
                  <a:pt x="382896" y="161060"/>
                  <a:pt x="376398" y="154573"/>
                </a:cubicBezTo>
                <a:cubicBezTo>
                  <a:pt x="373104" y="151284"/>
                  <a:pt x="368832" y="149685"/>
                  <a:pt x="364559" y="149685"/>
                </a:cubicBezTo>
                <a:close/>
                <a:moveTo>
                  <a:pt x="364559" y="125491"/>
                </a:moveTo>
                <a:cubicBezTo>
                  <a:pt x="375040" y="125491"/>
                  <a:pt x="385521" y="129468"/>
                  <a:pt x="393488" y="137421"/>
                </a:cubicBezTo>
                <a:cubicBezTo>
                  <a:pt x="409421" y="153328"/>
                  <a:pt x="409421" y="179278"/>
                  <a:pt x="393488" y="195185"/>
                </a:cubicBezTo>
                <a:lnTo>
                  <a:pt x="276170" y="312312"/>
                </a:lnTo>
                <a:lnTo>
                  <a:pt x="393488" y="429349"/>
                </a:lnTo>
                <a:cubicBezTo>
                  <a:pt x="409421" y="445345"/>
                  <a:pt x="409421" y="471206"/>
                  <a:pt x="393488" y="487202"/>
                </a:cubicBezTo>
                <a:cubicBezTo>
                  <a:pt x="385744" y="494933"/>
                  <a:pt x="375508" y="499110"/>
                  <a:pt x="364559" y="499110"/>
                </a:cubicBezTo>
                <a:cubicBezTo>
                  <a:pt x="353611" y="499110"/>
                  <a:pt x="343374" y="494933"/>
                  <a:pt x="335630" y="487202"/>
                </a:cubicBezTo>
                <a:lnTo>
                  <a:pt x="189383" y="341193"/>
                </a:lnTo>
                <a:cubicBezTo>
                  <a:pt x="173450" y="325286"/>
                  <a:pt x="173450" y="299337"/>
                  <a:pt x="189383" y="283430"/>
                </a:cubicBezTo>
                <a:lnTo>
                  <a:pt x="335630" y="137421"/>
                </a:lnTo>
                <a:cubicBezTo>
                  <a:pt x="343597" y="129468"/>
                  <a:pt x="354078" y="125491"/>
                  <a:pt x="364559" y="125491"/>
                </a:cubicBezTo>
                <a:close/>
                <a:moveTo>
                  <a:pt x="487717" y="43539"/>
                </a:moveTo>
                <a:lnTo>
                  <a:pt x="512196" y="43539"/>
                </a:lnTo>
                <a:cubicBezTo>
                  <a:pt x="518871" y="43539"/>
                  <a:pt x="524301" y="48878"/>
                  <a:pt x="524301" y="55641"/>
                </a:cubicBezTo>
                <a:cubicBezTo>
                  <a:pt x="524301" y="62315"/>
                  <a:pt x="518871" y="67743"/>
                  <a:pt x="512196" y="67743"/>
                </a:cubicBezTo>
                <a:lnTo>
                  <a:pt x="487717" y="67743"/>
                </a:lnTo>
                <a:cubicBezTo>
                  <a:pt x="481041" y="67743"/>
                  <a:pt x="475611" y="62315"/>
                  <a:pt x="475611" y="55641"/>
                </a:cubicBezTo>
                <a:cubicBezTo>
                  <a:pt x="475611" y="48878"/>
                  <a:pt x="481041" y="43539"/>
                  <a:pt x="487717" y="43539"/>
                </a:cubicBezTo>
                <a:close/>
                <a:moveTo>
                  <a:pt x="95441" y="43539"/>
                </a:moveTo>
                <a:lnTo>
                  <a:pt x="436905" y="43539"/>
                </a:lnTo>
                <a:cubicBezTo>
                  <a:pt x="443580" y="43539"/>
                  <a:pt x="449008" y="48878"/>
                  <a:pt x="449008" y="55641"/>
                </a:cubicBezTo>
                <a:cubicBezTo>
                  <a:pt x="449008" y="62315"/>
                  <a:pt x="443580" y="67743"/>
                  <a:pt x="436905" y="67743"/>
                </a:cubicBezTo>
                <a:lnTo>
                  <a:pt x="95441" y="67743"/>
                </a:lnTo>
                <a:cubicBezTo>
                  <a:pt x="88766" y="67743"/>
                  <a:pt x="83338" y="62315"/>
                  <a:pt x="83338" y="55641"/>
                </a:cubicBezTo>
                <a:cubicBezTo>
                  <a:pt x="83338" y="48878"/>
                  <a:pt x="88766" y="43539"/>
                  <a:pt x="95441" y="43539"/>
                </a:cubicBezTo>
                <a:close/>
                <a:moveTo>
                  <a:pt x="107696" y="24173"/>
                </a:moveTo>
                <a:cubicBezTo>
                  <a:pt x="61680" y="24173"/>
                  <a:pt x="24209" y="61588"/>
                  <a:pt x="24209" y="107534"/>
                </a:cubicBezTo>
                <a:lnTo>
                  <a:pt x="24209" y="499099"/>
                </a:lnTo>
                <a:cubicBezTo>
                  <a:pt x="24209" y="545134"/>
                  <a:pt x="61680" y="582549"/>
                  <a:pt x="107696" y="582549"/>
                </a:cubicBezTo>
                <a:lnTo>
                  <a:pt x="499854" y="582549"/>
                </a:lnTo>
                <a:cubicBezTo>
                  <a:pt x="545959" y="582549"/>
                  <a:pt x="583430" y="545134"/>
                  <a:pt x="583430" y="499099"/>
                </a:cubicBezTo>
                <a:lnTo>
                  <a:pt x="583430" y="107534"/>
                </a:lnTo>
                <a:cubicBezTo>
                  <a:pt x="583430" y="61588"/>
                  <a:pt x="545959" y="24173"/>
                  <a:pt x="499854" y="24173"/>
                </a:cubicBezTo>
                <a:close/>
                <a:moveTo>
                  <a:pt x="107696" y="0"/>
                </a:moveTo>
                <a:lnTo>
                  <a:pt x="499854" y="0"/>
                </a:lnTo>
                <a:cubicBezTo>
                  <a:pt x="559309" y="0"/>
                  <a:pt x="607639" y="48257"/>
                  <a:pt x="607639" y="107534"/>
                </a:cubicBezTo>
                <a:lnTo>
                  <a:pt x="607639" y="499099"/>
                </a:lnTo>
                <a:cubicBezTo>
                  <a:pt x="607639" y="558465"/>
                  <a:pt x="559309" y="606722"/>
                  <a:pt x="499854" y="606722"/>
                </a:cubicBezTo>
                <a:lnTo>
                  <a:pt x="107696" y="606722"/>
                </a:lnTo>
                <a:cubicBezTo>
                  <a:pt x="48330" y="606722"/>
                  <a:pt x="0" y="558465"/>
                  <a:pt x="0" y="499099"/>
                </a:cubicBezTo>
                <a:lnTo>
                  <a:pt x="0" y="107534"/>
                </a:lnTo>
                <a:cubicBezTo>
                  <a:pt x="0" y="48257"/>
                  <a:pt x="48330" y="0"/>
                  <a:pt x="107696" y="0"/>
                </a:cubicBezTo>
                <a:close/>
              </a:path>
            </a:pathLst>
          </a:custGeom>
          <a:solidFill>
            <a:srgbClr val="51A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稻壳儿搜索【幻雨工作室】_8"/>
          <p:cNvSpPr/>
          <p:nvPr/>
        </p:nvSpPr>
        <p:spPr bwMode="auto">
          <a:xfrm flipH="1">
            <a:off x="865461" y="5165020"/>
            <a:ext cx="621243" cy="618968"/>
          </a:xfrm>
          <a:custGeom>
            <a:avLst/>
            <a:gdLst>
              <a:gd name="connsiteX0" fmla="*/ 364559 w 607639"/>
              <a:gd name="connsiteY0" fmla="*/ 149685 h 606722"/>
              <a:gd name="connsiteX1" fmla="*/ 352721 w 607639"/>
              <a:gd name="connsiteY1" fmla="*/ 154573 h 606722"/>
              <a:gd name="connsiteX2" fmla="*/ 206474 w 607639"/>
              <a:gd name="connsiteY2" fmla="*/ 300492 h 606722"/>
              <a:gd name="connsiteX3" fmla="*/ 206474 w 607639"/>
              <a:gd name="connsiteY3" fmla="*/ 324131 h 606722"/>
              <a:gd name="connsiteX4" fmla="*/ 352721 w 607639"/>
              <a:gd name="connsiteY4" fmla="*/ 470050 h 606722"/>
              <a:gd name="connsiteX5" fmla="*/ 364559 w 607639"/>
              <a:gd name="connsiteY5" fmla="*/ 474938 h 606722"/>
              <a:gd name="connsiteX6" fmla="*/ 376398 w 607639"/>
              <a:gd name="connsiteY6" fmla="*/ 470050 h 606722"/>
              <a:gd name="connsiteX7" fmla="*/ 376398 w 607639"/>
              <a:gd name="connsiteY7" fmla="*/ 446501 h 606722"/>
              <a:gd name="connsiteX8" fmla="*/ 250535 w 607639"/>
              <a:gd name="connsiteY8" fmla="*/ 320843 h 606722"/>
              <a:gd name="connsiteX9" fmla="*/ 250535 w 607639"/>
              <a:gd name="connsiteY9" fmla="*/ 303780 h 606722"/>
              <a:gd name="connsiteX10" fmla="*/ 376398 w 607639"/>
              <a:gd name="connsiteY10" fmla="*/ 178122 h 606722"/>
              <a:gd name="connsiteX11" fmla="*/ 376398 w 607639"/>
              <a:gd name="connsiteY11" fmla="*/ 154573 h 606722"/>
              <a:gd name="connsiteX12" fmla="*/ 364559 w 607639"/>
              <a:gd name="connsiteY12" fmla="*/ 149685 h 606722"/>
              <a:gd name="connsiteX13" fmla="*/ 364559 w 607639"/>
              <a:gd name="connsiteY13" fmla="*/ 125491 h 606722"/>
              <a:gd name="connsiteX14" fmla="*/ 393488 w 607639"/>
              <a:gd name="connsiteY14" fmla="*/ 137421 h 606722"/>
              <a:gd name="connsiteX15" fmla="*/ 393488 w 607639"/>
              <a:gd name="connsiteY15" fmla="*/ 195185 h 606722"/>
              <a:gd name="connsiteX16" fmla="*/ 276170 w 607639"/>
              <a:gd name="connsiteY16" fmla="*/ 312312 h 606722"/>
              <a:gd name="connsiteX17" fmla="*/ 393488 w 607639"/>
              <a:gd name="connsiteY17" fmla="*/ 429349 h 606722"/>
              <a:gd name="connsiteX18" fmla="*/ 393488 w 607639"/>
              <a:gd name="connsiteY18" fmla="*/ 487202 h 606722"/>
              <a:gd name="connsiteX19" fmla="*/ 364559 w 607639"/>
              <a:gd name="connsiteY19" fmla="*/ 499110 h 606722"/>
              <a:gd name="connsiteX20" fmla="*/ 335630 w 607639"/>
              <a:gd name="connsiteY20" fmla="*/ 487202 h 606722"/>
              <a:gd name="connsiteX21" fmla="*/ 189383 w 607639"/>
              <a:gd name="connsiteY21" fmla="*/ 341193 h 606722"/>
              <a:gd name="connsiteX22" fmla="*/ 189383 w 607639"/>
              <a:gd name="connsiteY22" fmla="*/ 283430 h 606722"/>
              <a:gd name="connsiteX23" fmla="*/ 335630 w 607639"/>
              <a:gd name="connsiteY23" fmla="*/ 137421 h 606722"/>
              <a:gd name="connsiteX24" fmla="*/ 364559 w 607639"/>
              <a:gd name="connsiteY24" fmla="*/ 125491 h 606722"/>
              <a:gd name="connsiteX25" fmla="*/ 487717 w 607639"/>
              <a:gd name="connsiteY25" fmla="*/ 43539 h 606722"/>
              <a:gd name="connsiteX26" fmla="*/ 512196 w 607639"/>
              <a:gd name="connsiteY26" fmla="*/ 43539 h 606722"/>
              <a:gd name="connsiteX27" fmla="*/ 524301 w 607639"/>
              <a:gd name="connsiteY27" fmla="*/ 55641 h 606722"/>
              <a:gd name="connsiteX28" fmla="*/ 512196 w 607639"/>
              <a:gd name="connsiteY28" fmla="*/ 67743 h 606722"/>
              <a:gd name="connsiteX29" fmla="*/ 487717 w 607639"/>
              <a:gd name="connsiteY29" fmla="*/ 67743 h 606722"/>
              <a:gd name="connsiteX30" fmla="*/ 475611 w 607639"/>
              <a:gd name="connsiteY30" fmla="*/ 55641 h 606722"/>
              <a:gd name="connsiteX31" fmla="*/ 487717 w 607639"/>
              <a:gd name="connsiteY31" fmla="*/ 43539 h 606722"/>
              <a:gd name="connsiteX32" fmla="*/ 95441 w 607639"/>
              <a:gd name="connsiteY32" fmla="*/ 43539 h 606722"/>
              <a:gd name="connsiteX33" fmla="*/ 436905 w 607639"/>
              <a:gd name="connsiteY33" fmla="*/ 43539 h 606722"/>
              <a:gd name="connsiteX34" fmla="*/ 449008 w 607639"/>
              <a:gd name="connsiteY34" fmla="*/ 55641 h 606722"/>
              <a:gd name="connsiteX35" fmla="*/ 436905 w 607639"/>
              <a:gd name="connsiteY35" fmla="*/ 67743 h 606722"/>
              <a:gd name="connsiteX36" fmla="*/ 95441 w 607639"/>
              <a:gd name="connsiteY36" fmla="*/ 67743 h 606722"/>
              <a:gd name="connsiteX37" fmla="*/ 83338 w 607639"/>
              <a:gd name="connsiteY37" fmla="*/ 55641 h 606722"/>
              <a:gd name="connsiteX38" fmla="*/ 95441 w 607639"/>
              <a:gd name="connsiteY38" fmla="*/ 43539 h 606722"/>
              <a:gd name="connsiteX39" fmla="*/ 107696 w 607639"/>
              <a:gd name="connsiteY39" fmla="*/ 24173 h 606722"/>
              <a:gd name="connsiteX40" fmla="*/ 24209 w 607639"/>
              <a:gd name="connsiteY40" fmla="*/ 107534 h 606722"/>
              <a:gd name="connsiteX41" fmla="*/ 24209 w 607639"/>
              <a:gd name="connsiteY41" fmla="*/ 499099 h 606722"/>
              <a:gd name="connsiteX42" fmla="*/ 107696 w 607639"/>
              <a:gd name="connsiteY42" fmla="*/ 582549 h 606722"/>
              <a:gd name="connsiteX43" fmla="*/ 499854 w 607639"/>
              <a:gd name="connsiteY43" fmla="*/ 582549 h 606722"/>
              <a:gd name="connsiteX44" fmla="*/ 583430 w 607639"/>
              <a:gd name="connsiteY44" fmla="*/ 499099 h 606722"/>
              <a:gd name="connsiteX45" fmla="*/ 583430 w 607639"/>
              <a:gd name="connsiteY45" fmla="*/ 107534 h 606722"/>
              <a:gd name="connsiteX46" fmla="*/ 499854 w 607639"/>
              <a:gd name="connsiteY46" fmla="*/ 24173 h 606722"/>
              <a:gd name="connsiteX47" fmla="*/ 107696 w 607639"/>
              <a:gd name="connsiteY47" fmla="*/ 0 h 606722"/>
              <a:gd name="connsiteX48" fmla="*/ 499854 w 607639"/>
              <a:gd name="connsiteY48" fmla="*/ 0 h 606722"/>
              <a:gd name="connsiteX49" fmla="*/ 607639 w 607639"/>
              <a:gd name="connsiteY49" fmla="*/ 107534 h 606722"/>
              <a:gd name="connsiteX50" fmla="*/ 607639 w 607639"/>
              <a:gd name="connsiteY50" fmla="*/ 499099 h 606722"/>
              <a:gd name="connsiteX51" fmla="*/ 499854 w 607639"/>
              <a:gd name="connsiteY51" fmla="*/ 606722 h 606722"/>
              <a:gd name="connsiteX52" fmla="*/ 107696 w 607639"/>
              <a:gd name="connsiteY52" fmla="*/ 606722 h 606722"/>
              <a:gd name="connsiteX53" fmla="*/ 0 w 607639"/>
              <a:gd name="connsiteY53" fmla="*/ 499099 h 606722"/>
              <a:gd name="connsiteX54" fmla="*/ 0 w 607639"/>
              <a:gd name="connsiteY54" fmla="*/ 107534 h 606722"/>
              <a:gd name="connsiteX55" fmla="*/ 107696 w 607639"/>
              <a:gd name="connsiteY5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07639" h="606722">
                <a:moveTo>
                  <a:pt x="364559" y="149685"/>
                </a:moveTo>
                <a:cubicBezTo>
                  <a:pt x="360287" y="149685"/>
                  <a:pt x="356014" y="151284"/>
                  <a:pt x="352721" y="154573"/>
                </a:cubicBezTo>
                <a:lnTo>
                  <a:pt x="206474" y="300492"/>
                </a:lnTo>
                <a:cubicBezTo>
                  <a:pt x="199976" y="306979"/>
                  <a:pt x="199976" y="317644"/>
                  <a:pt x="206474" y="324131"/>
                </a:cubicBezTo>
                <a:lnTo>
                  <a:pt x="352721" y="470050"/>
                </a:lnTo>
                <a:cubicBezTo>
                  <a:pt x="355925" y="473250"/>
                  <a:pt x="360109" y="474938"/>
                  <a:pt x="364559" y="474938"/>
                </a:cubicBezTo>
                <a:cubicBezTo>
                  <a:pt x="369010" y="474938"/>
                  <a:pt x="373193" y="473250"/>
                  <a:pt x="376398" y="470050"/>
                </a:cubicBezTo>
                <a:cubicBezTo>
                  <a:pt x="382896" y="463563"/>
                  <a:pt x="382896" y="452988"/>
                  <a:pt x="376398" y="446501"/>
                </a:cubicBezTo>
                <a:lnTo>
                  <a:pt x="250535" y="320843"/>
                </a:lnTo>
                <a:cubicBezTo>
                  <a:pt x="245817" y="316133"/>
                  <a:pt x="245817" y="308490"/>
                  <a:pt x="250535" y="303780"/>
                </a:cubicBezTo>
                <a:lnTo>
                  <a:pt x="376398" y="178122"/>
                </a:lnTo>
                <a:cubicBezTo>
                  <a:pt x="382896" y="171635"/>
                  <a:pt x="382896" y="161060"/>
                  <a:pt x="376398" y="154573"/>
                </a:cubicBezTo>
                <a:cubicBezTo>
                  <a:pt x="373104" y="151284"/>
                  <a:pt x="368832" y="149685"/>
                  <a:pt x="364559" y="149685"/>
                </a:cubicBezTo>
                <a:close/>
                <a:moveTo>
                  <a:pt x="364559" y="125491"/>
                </a:moveTo>
                <a:cubicBezTo>
                  <a:pt x="375040" y="125491"/>
                  <a:pt x="385521" y="129468"/>
                  <a:pt x="393488" y="137421"/>
                </a:cubicBezTo>
                <a:cubicBezTo>
                  <a:pt x="409421" y="153328"/>
                  <a:pt x="409421" y="179278"/>
                  <a:pt x="393488" y="195185"/>
                </a:cubicBezTo>
                <a:lnTo>
                  <a:pt x="276170" y="312312"/>
                </a:lnTo>
                <a:lnTo>
                  <a:pt x="393488" y="429349"/>
                </a:lnTo>
                <a:cubicBezTo>
                  <a:pt x="409421" y="445345"/>
                  <a:pt x="409421" y="471206"/>
                  <a:pt x="393488" y="487202"/>
                </a:cubicBezTo>
                <a:cubicBezTo>
                  <a:pt x="385744" y="494933"/>
                  <a:pt x="375508" y="499110"/>
                  <a:pt x="364559" y="499110"/>
                </a:cubicBezTo>
                <a:cubicBezTo>
                  <a:pt x="353611" y="499110"/>
                  <a:pt x="343374" y="494933"/>
                  <a:pt x="335630" y="487202"/>
                </a:cubicBezTo>
                <a:lnTo>
                  <a:pt x="189383" y="341193"/>
                </a:lnTo>
                <a:cubicBezTo>
                  <a:pt x="173450" y="325286"/>
                  <a:pt x="173450" y="299337"/>
                  <a:pt x="189383" y="283430"/>
                </a:cubicBezTo>
                <a:lnTo>
                  <a:pt x="335630" y="137421"/>
                </a:lnTo>
                <a:cubicBezTo>
                  <a:pt x="343597" y="129468"/>
                  <a:pt x="354078" y="125491"/>
                  <a:pt x="364559" y="125491"/>
                </a:cubicBezTo>
                <a:close/>
                <a:moveTo>
                  <a:pt x="487717" y="43539"/>
                </a:moveTo>
                <a:lnTo>
                  <a:pt x="512196" y="43539"/>
                </a:lnTo>
                <a:cubicBezTo>
                  <a:pt x="518871" y="43539"/>
                  <a:pt x="524301" y="48878"/>
                  <a:pt x="524301" y="55641"/>
                </a:cubicBezTo>
                <a:cubicBezTo>
                  <a:pt x="524301" y="62315"/>
                  <a:pt x="518871" y="67743"/>
                  <a:pt x="512196" y="67743"/>
                </a:cubicBezTo>
                <a:lnTo>
                  <a:pt x="487717" y="67743"/>
                </a:lnTo>
                <a:cubicBezTo>
                  <a:pt x="481041" y="67743"/>
                  <a:pt x="475611" y="62315"/>
                  <a:pt x="475611" y="55641"/>
                </a:cubicBezTo>
                <a:cubicBezTo>
                  <a:pt x="475611" y="48878"/>
                  <a:pt x="481041" y="43539"/>
                  <a:pt x="487717" y="43539"/>
                </a:cubicBezTo>
                <a:close/>
                <a:moveTo>
                  <a:pt x="95441" y="43539"/>
                </a:moveTo>
                <a:lnTo>
                  <a:pt x="436905" y="43539"/>
                </a:lnTo>
                <a:cubicBezTo>
                  <a:pt x="443580" y="43539"/>
                  <a:pt x="449008" y="48878"/>
                  <a:pt x="449008" y="55641"/>
                </a:cubicBezTo>
                <a:cubicBezTo>
                  <a:pt x="449008" y="62315"/>
                  <a:pt x="443580" y="67743"/>
                  <a:pt x="436905" y="67743"/>
                </a:cubicBezTo>
                <a:lnTo>
                  <a:pt x="95441" y="67743"/>
                </a:lnTo>
                <a:cubicBezTo>
                  <a:pt x="88766" y="67743"/>
                  <a:pt x="83338" y="62315"/>
                  <a:pt x="83338" y="55641"/>
                </a:cubicBezTo>
                <a:cubicBezTo>
                  <a:pt x="83338" y="48878"/>
                  <a:pt x="88766" y="43539"/>
                  <a:pt x="95441" y="43539"/>
                </a:cubicBezTo>
                <a:close/>
                <a:moveTo>
                  <a:pt x="107696" y="24173"/>
                </a:moveTo>
                <a:cubicBezTo>
                  <a:pt x="61680" y="24173"/>
                  <a:pt x="24209" y="61588"/>
                  <a:pt x="24209" y="107534"/>
                </a:cubicBezTo>
                <a:lnTo>
                  <a:pt x="24209" y="499099"/>
                </a:lnTo>
                <a:cubicBezTo>
                  <a:pt x="24209" y="545134"/>
                  <a:pt x="61680" y="582549"/>
                  <a:pt x="107696" y="582549"/>
                </a:cubicBezTo>
                <a:lnTo>
                  <a:pt x="499854" y="582549"/>
                </a:lnTo>
                <a:cubicBezTo>
                  <a:pt x="545959" y="582549"/>
                  <a:pt x="583430" y="545134"/>
                  <a:pt x="583430" y="499099"/>
                </a:cubicBezTo>
                <a:lnTo>
                  <a:pt x="583430" y="107534"/>
                </a:lnTo>
                <a:cubicBezTo>
                  <a:pt x="583430" y="61588"/>
                  <a:pt x="545959" y="24173"/>
                  <a:pt x="499854" y="24173"/>
                </a:cubicBezTo>
                <a:close/>
                <a:moveTo>
                  <a:pt x="107696" y="0"/>
                </a:moveTo>
                <a:lnTo>
                  <a:pt x="499854" y="0"/>
                </a:lnTo>
                <a:cubicBezTo>
                  <a:pt x="559309" y="0"/>
                  <a:pt x="607639" y="48257"/>
                  <a:pt x="607639" y="107534"/>
                </a:cubicBezTo>
                <a:lnTo>
                  <a:pt x="607639" y="499099"/>
                </a:lnTo>
                <a:cubicBezTo>
                  <a:pt x="607639" y="558465"/>
                  <a:pt x="559309" y="606722"/>
                  <a:pt x="499854" y="606722"/>
                </a:cubicBezTo>
                <a:lnTo>
                  <a:pt x="107696" y="606722"/>
                </a:lnTo>
                <a:cubicBezTo>
                  <a:pt x="48330" y="606722"/>
                  <a:pt x="0" y="558465"/>
                  <a:pt x="0" y="499099"/>
                </a:cubicBezTo>
                <a:lnTo>
                  <a:pt x="0" y="107534"/>
                </a:lnTo>
                <a:cubicBezTo>
                  <a:pt x="0" y="48257"/>
                  <a:pt x="48330" y="0"/>
                  <a:pt x="107696" y="0"/>
                </a:cubicBezTo>
                <a:close/>
              </a:path>
            </a:pathLst>
          </a:custGeom>
          <a:solidFill>
            <a:srgbClr val="5CD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矩形: 圆角 19"/>
          <p:cNvSpPr/>
          <p:nvPr/>
        </p:nvSpPr>
        <p:spPr>
          <a:xfrm>
            <a:off x="1790473" y="5190106"/>
            <a:ext cx="4230373" cy="578007"/>
          </a:xfrm>
          <a:prstGeom prst="roundRect">
            <a:avLst/>
          </a:prstGeom>
          <a:solidFill>
            <a:srgbClr val="5CD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061542" y="5243129"/>
            <a:ext cx="1687845" cy="507001"/>
            <a:chOff x="7452710" y="2084604"/>
            <a:chExt cx="1687845" cy="507001"/>
          </a:xfrm>
        </p:grpSpPr>
        <p:sp>
          <p:nvSpPr>
            <p:cNvPr id="33" name="矩形 21"/>
            <p:cNvSpPr>
              <a:spLocks noChangeArrowheads="1"/>
            </p:cNvSpPr>
            <p:nvPr/>
          </p:nvSpPr>
          <p:spPr bwMode="auto">
            <a:xfrm>
              <a:off x="7454312" y="2084604"/>
              <a:ext cx="155448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余座更新数据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452710" y="2331255"/>
              <a:ext cx="1687845" cy="260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Update.txt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6440896" y="3247712"/>
            <a:ext cx="47548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条票价信息，涵盖所有承运人下所有城市之间的运价信息。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440896" y="4333562"/>
            <a:ext cx="4754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190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条票价规则数据，覆盖所有航班。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440896" y="5084132"/>
            <a:ext cx="517461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更新文件，平均</a:t>
            </a:r>
            <a:r>
              <a:rPr 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45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条余座数据，并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且更新的数据模拟了赛题对于更新频率的要求。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348,&quot;width&quot;:15048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2446</Words>
  <Application>WPS 演示</Application>
  <PresentationFormat>宽屏</PresentationFormat>
  <Paragraphs>244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宋体</vt:lpstr>
      <vt:lpstr>Wingdings</vt:lpstr>
      <vt:lpstr>Calibri</vt:lpstr>
      <vt:lpstr>微软雅黑</vt:lpstr>
      <vt:lpstr>Helvetica Neue Medium</vt:lpstr>
      <vt:lpstr>华文中宋</vt:lpstr>
      <vt:lpstr>Calibri</vt:lpstr>
      <vt:lpstr>等线</vt:lpstr>
      <vt:lpstr>Times New Roman</vt:lpstr>
      <vt:lpstr>方正特雅宋_GBK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仕勋</dc:creator>
  <cp:lastModifiedBy>王凯</cp:lastModifiedBy>
  <cp:revision>1499</cp:revision>
  <cp:lastPrinted>2020-06-29T01:27:00Z</cp:lastPrinted>
  <dcterms:created xsi:type="dcterms:W3CDTF">2019-09-13T02:37:00Z</dcterms:created>
  <dcterms:modified xsi:type="dcterms:W3CDTF">2022-08-15T02:21:49Z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2052-11.1.0.12302</vt:lpwstr>
  </property>
  <property fmtid="{D5CDD505-2E9C-101B-9397-08002B2CF9AE}" pid="3" name="ICV">
    <vt:lpwstr>E9AFAFCFDCCB4340991A8446CA74E014</vt:lpwstr>
  </property>
</Properties>
</file>